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4" r:id="rId5"/>
    <p:sldMasterId id="2147483705" r:id="rId6"/>
    <p:sldMasterId id="2147483706" r:id="rId7"/>
    <p:sldMasterId id="2147483707" r:id="rId8"/>
    <p:sldMasterId id="2147483708"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Lst>
  <p:sldSz cy="5143500" cx="9144000"/>
  <p:notesSz cx="6858000" cy="9144000"/>
  <p:embeddedFontLst>
    <p:embeddedFont>
      <p:font typeface="Roboto"/>
      <p:regular r:id="rId122"/>
      <p:bold r:id="rId123"/>
      <p:italic r:id="rId124"/>
      <p:boldItalic r:id="rId125"/>
    </p:embeddedFont>
    <p:embeddedFont>
      <p:font typeface="Montserrat"/>
      <p:regular r:id="rId126"/>
      <p:bold r:id="rId127"/>
      <p:italic r:id="rId128"/>
      <p:boldItalic r:id="rId129"/>
    </p:embeddedFont>
    <p:embeddedFont>
      <p:font typeface="Corbel"/>
      <p:regular r:id="rId130"/>
      <p:bold r:id="rId131"/>
      <p:italic r:id="rId132"/>
      <p:boldItalic r:id="rId133"/>
    </p:embeddedFont>
    <p:embeddedFont>
      <p:font typeface="Open Sans"/>
      <p:regular r:id="rId134"/>
      <p:bold r:id="rId135"/>
      <p:italic r:id="rId136"/>
      <p:boldItalic r:id="rId1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4550FB1-444F-4A9E-92FB-DD0461C1ECE5}">
  <a:tblStyle styleId="{B4550FB1-444F-4A9E-92FB-DD0461C1ECE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8EC3FC0-B81C-46E6-B6FB-C112AA4440F1}"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font" Target="fonts/Montserrat-boldItalic.fntdata"/><Relationship Id="rId128" Type="http://schemas.openxmlformats.org/officeDocument/2006/relationships/font" Target="fonts/Montserrat-italic.fntdata"/><Relationship Id="rId127" Type="http://schemas.openxmlformats.org/officeDocument/2006/relationships/font" Target="fonts/Montserrat-bold.fntdata"/><Relationship Id="rId126" Type="http://schemas.openxmlformats.org/officeDocument/2006/relationships/font" Target="fonts/Montserrat-regular.fntdata"/><Relationship Id="rId26" Type="http://schemas.openxmlformats.org/officeDocument/2006/relationships/slide" Target="slides/slide16.xml"/><Relationship Id="rId121" Type="http://schemas.openxmlformats.org/officeDocument/2006/relationships/slide" Target="slides/slide111.xml"/><Relationship Id="rId25" Type="http://schemas.openxmlformats.org/officeDocument/2006/relationships/slide" Target="slides/slide15.xml"/><Relationship Id="rId120" Type="http://schemas.openxmlformats.org/officeDocument/2006/relationships/slide" Target="slides/slide110.xml"/><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font" Target="fonts/Roboto-boldItalic.fntdata"/><Relationship Id="rId29" Type="http://schemas.openxmlformats.org/officeDocument/2006/relationships/slide" Target="slides/slide19.xml"/><Relationship Id="rId124" Type="http://schemas.openxmlformats.org/officeDocument/2006/relationships/font" Target="fonts/Roboto-italic.fntdata"/><Relationship Id="rId123" Type="http://schemas.openxmlformats.org/officeDocument/2006/relationships/font" Target="fonts/Roboto-bold.fntdata"/><Relationship Id="rId122" Type="http://schemas.openxmlformats.org/officeDocument/2006/relationships/font" Target="fonts/Roboto-regular.fntdata"/><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5" Type="http://schemas.openxmlformats.org/officeDocument/2006/relationships/slide" Target="slides/slide5.xml"/><Relationship Id="rId110" Type="http://schemas.openxmlformats.org/officeDocument/2006/relationships/slide" Target="slides/slide100.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slide" Target="slides/slide104.xml"/><Relationship Id="rId18" Type="http://schemas.openxmlformats.org/officeDocument/2006/relationships/slide" Target="slides/slide8.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7" Type="http://schemas.openxmlformats.org/officeDocument/2006/relationships/font" Target="fonts/OpenSans-boldItalic.fntdata"/><Relationship Id="rId132" Type="http://schemas.openxmlformats.org/officeDocument/2006/relationships/font" Target="fonts/Corbel-italic.fntdata"/><Relationship Id="rId131" Type="http://schemas.openxmlformats.org/officeDocument/2006/relationships/font" Target="fonts/Corbel-bold.fntdata"/><Relationship Id="rId130" Type="http://schemas.openxmlformats.org/officeDocument/2006/relationships/font" Target="fonts/Corbel-regular.fntdata"/><Relationship Id="rId136" Type="http://schemas.openxmlformats.org/officeDocument/2006/relationships/font" Target="fonts/OpenSans-italic.fntdata"/><Relationship Id="rId135" Type="http://schemas.openxmlformats.org/officeDocument/2006/relationships/font" Target="fonts/OpenSans-bold.fntdata"/><Relationship Id="rId134" Type="http://schemas.openxmlformats.org/officeDocument/2006/relationships/font" Target="fonts/OpenSans-regular.fntdata"/><Relationship Id="rId133" Type="http://schemas.openxmlformats.org/officeDocument/2006/relationships/font" Target="fonts/Corbel-boldItalic.fntdata"/><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cetechnology.com/en/articles/how-to-measure-and-reduce-emission-of-particles-and-black-carbon-from-ship-engines" TargetMode="External"/><Relationship Id="rId3" Type="http://schemas.openxmlformats.org/officeDocument/2006/relationships/hyperlink" Target="https://www.eea.europa.eu/highlights/black-carbon-better-monitoring-needed"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sites/default/files/2013-12/documents/black-carbon-fact-sheet_0.pdf" TargetMode="External"/><Relationship Id="rId3" Type="http://schemas.openxmlformats.org/officeDocument/2006/relationships/hyperlink" Target="https://www.euro.who.int/__data/assets/pdf_file/0004/162535/e96541.pdf" TargetMode="External"/><Relationship Id="rId4" Type="http://schemas.openxmlformats.org/officeDocument/2006/relationships/hyperlink" Target="https://inchem.org/documents/iarc/vol65/carbon.html" TargetMode="External"/><Relationship Id="rId5" Type="http://schemas.openxmlformats.org/officeDocument/2006/relationships/hyperlink" Target="https://apps.who.int/iris/bitstream/handle/10665/345329/9789240034228-eng.pdf?sequence=1&amp;isAllowed=y" TargetMode="External"/><Relationship Id="rId6" Type="http://schemas.openxmlformats.org/officeDocument/2006/relationships/hyperlink" Target="https://www.eea.europa.eu/themes/signals/signals-2013/infographics/health-impacts-of-air-pollution/view"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anyo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021850221005644" TargetMode="External"/><Relationship Id="rId3" Type="http://schemas.openxmlformats.org/officeDocument/2006/relationships/hyperlink" Target="https://www.ncbi.nlm.nih.gov/pmc/articles/PMC7730878/"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stech.io/_files/ugd/18a7e0_a33afa7dbf694e51ad94277acb42c787.pdf"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menvoorzuiverelucht.eu/dataportaal"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menvoorzuiverelucht.eu/dataportaa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rceline.umotional.com/"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iurbans.eu/"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iurbans.eu/work-package-2/" TargetMode="External"/><Relationship Id="rId3" Type="http://schemas.openxmlformats.org/officeDocument/2006/relationships/hyperlink" Target="https://riurbans.eu/"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67faa2235c_0_9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67faa2235c_0_9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167faa2235c_0_9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67faa2235c_0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67faa2235c_0_10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chemeClr val="dk2"/>
              </a:solidFill>
              <a:highlight>
                <a:srgbClr val="FFFFFF"/>
              </a:highlight>
              <a:latin typeface="Arial"/>
              <a:ea typeface="Arial"/>
              <a:cs typeface="Arial"/>
              <a:sym typeface="Arial"/>
            </a:endParaRPr>
          </a:p>
        </p:txBody>
      </p:sp>
      <p:sp>
        <p:nvSpPr>
          <p:cNvPr id="541" name="Google Shape;541;g167faa2235c_0_10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167faa2235c_0_3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0" name="Google Shape;1480;g167faa2235c_0_36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g167faa2235c_0_369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g167faa2235c_0_37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7" name="Google Shape;1487;g167faa2235c_0_37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a:t>
            </a:r>
            <a:r>
              <a:rPr lang="en-GB">
                <a:solidFill>
                  <a:schemeClr val="dk1"/>
                </a:solidFill>
                <a:highlight>
                  <a:srgbClr val="FFFFFF"/>
                </a:highlight>
              </a:rPr>
              <a:t>background measurement was used to correct for changing background concentrations at the school location</a:t>
            </a:r>
            <a:endParaRPr/>
          </a:p>
        </p:txBody>
      </p:sp>
      <p:sp>
        <p:nvSpPr>
          <p:cNvPr id="1488" name="Google Shape;1488;g167faa2235c_0_370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167faa2235c_0_37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167faa2235c_0_37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g167faa2235c_0_37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167faa2235c_0_37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167faa2235c_0_37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g167faa2235c_0_37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g167faa2235c_0_3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6" name="Google Shape;1516;g167faa2235c_0_37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differences in NO(2) concentrations between the baseline situation and the background location are higher than the differences in concentrations between the background location and the cut or schoolstreet situation. The concentrations in the schoolstreet situation lie closest to the concentrations in the background location.  </a:t>
            </a:r>
            <a:endParaRPr/>
          </a:p>
        </p:txBody>
      </p:sp>
      <p:sp>
        <p:nvSpPr>
          <p:cNvPr id="1517" name="Google Shape;1517;g167faa2235c_0_37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167faa2235c_0_3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6" name="Google Shape;1526;g167faa2235c_0_37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highlight>
                  <a:srgbClr val="FFFFFF"/>
                </a:highlight>
              </a:rPr>
              <a:t>Low Emission Zones (LEZs) are areas where the most polluting vehicles are regulated. Usually this means that vehicles with higher emissions cannot enter the area. In some low emission zones the more polluting vehicles have to pay more if they enter the low emission zone.</a:t>
            </a:r>
            <a:endParaRPr>
              <a:solidFill>
                <a:schemeClr val="dk1"/>
              </a:solidFill>
            </a:endParaRPr>
          </a:p>
        </p:txBody>
      </p:sp>
      <p:sp>
        <p:nvSpPr>
          <p:cNvPr id="1527" name="Google Shape;1527;g167faa2235c_0_373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167faa2235c_0_37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5" name="Google Shape;1535;g167faa2235c_0_37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NO2 concentrations at the measurement points in the LEZ decreased between 28% and 40% between 2016 and 2020. For the other measurement stations in Flanders (not counting the 9 measurement stations in the Antwerp agglomeration), we see a decrease between 19 % and 51 % in 2020 compared to 2016.. The observed relative NO2 decreases in the LEZ are within the range that we observe elsewhere in Flanders. There are no unequivocal indications that the LEZ has caused an additional local decrease in NO2 concentrations. The concentrations of black carbon at the measurement points in the LEZ decreased between 39% and 60% between 2016 and 2020. For the other monitoring stations in Flanders (not counting the 8 monitoring stations in the Antwerp agglomeration), we see a relative decrease in 2020 compared to 2016 between 29 % and 55%. When we look at decreases in black carbon concentrations, we see that the concentrations at the traffic-oriented measurement location at Plantin en Moretuslei (R802) and Belgiëlei (R805) and also at the background measurement locations in and on the edge of the LEZ decrease more globally than elsewhere. The LEZ has therefore ensured that the concentrations of black carbon have decreased additionally locally. The current restrictions of the LEZ mainly focus on reducing the emission of soot particles. Reducing nitrogen particles will become more important from 2025. We may also see a net effect of the LEZ for NO2 afterwards.</a:t>
            </a:r>
            <a:endParaRPr/>
          </a:p>
        </p:txBody>
      </p:sp>
      <p:sp>
        <p:nvSpPr>
          <p:cNvPr id="1536" name="Google Shape;1536;g167faa2235c_0_37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167faa2235c_0_37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167faa2235c_0_37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g167faa2235c_0_375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167faa2235c_0_3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2" name="Google Shape;1552;g167faa2235c_0_37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If we look at the general trend of these calculations, an improvement can be established on average in terms of air quality. The differences are most pronounced for nitrogen dioxide (NO2) and soot (EC). These are therefore parameters that best map out the influence of road traffic. For particulate matter (PM10 and PM2.5), the differences are less pronounced due to the greater influence of the background concentration. The circulation plan gives good results, especially for the air quality of the city centre. We noted an improvement in air quality at 22 of the 29 locations surveyed within the R40. On certain cut axes the results are spectacular. These were streets that scored very poorly in terms of air quality before the introduction. The measure to cut through-axles therefore appears to be very effective in quickly tackling air quality bottlenecks in certain places. The circulation plan has the effect that traffic has shifted a lot to other streets. We observe a deterioration on five access roads (Annonciadenstraat, Kunstlaan, Kortrijksepoortstraat, Nieuwelopen and Rozemarijnstraat). This is the result of traffic being diverted after cutting certain axes, resulting in an increase in traffic and more congestion. For the R40, an average deterioration of the air quality was calculated as a result of local traffic increase and/or increased congestion. The largest increase in air pollution is seen in the southeastern part of the ring. There is an overall improvement in air quality for the approach roads to the R40 due to a decrease in traffic and/or a smoother flow. No calculations were made for the R4 due to only partially available traffic figures and the impact of the works on the E17 that started just after the implementation of the circulation plan.</a:t>
            </a:r>
            <a:endParaRPr sz="1100"/>
          </a:p>
        </p:txBody>
      </p:sp>
      <p:sp>
        <p:nvSpPr>
          <p:cNvPr id="1553" name="Google Shape;1553;g167faa2235c_0_376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167faa2235c_0_37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1" name="Google Shape;1561;g167faa2235c_0_37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g167faa2235c_0_37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67faa2235c_0_10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67faa2235c_0_10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chemeClr val="dk2"/>
              </a:solidFill>
              <a:highlight>
                <a:srgbClr val="FFFFFF"/>
              </a:highlight>
              <a:latin typeface="Arial"/>
              <a:ea typeface="Arial"/>
              <a:cs typeface="Arial"/>
              <a:sym typeface="Arial"/>
            </a:endParaRPr>
          </a:p>
        </p:txBody>
      </p:sp>
      <p:sp>
        <p:nvSpPr>
          <p:cNvPr id="550" name="Google Shape;550;g167faa2235c_0_107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167faa2235c_0_37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9" name="Google Shape;1569;g167faa2235c_0_37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a:p>
        </p:txBody>
      </p:sp>
      <p:sp>
        <p:nvSpPr>
          <p:cNvPr id="1570" name="Google Shape;1570;g167faa2235c_0_377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167faa2235c_0_37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8" name="Google Shape;1578;g167faa2235c_0_37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g167faa2235c_0_378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67faa2235c_0_10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67faa2235c_0_10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chemeClr val="dk2"/>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700">
              <a:solidFill>
                <a:schemeClr val="dk2"/>
              </a:solidFill>
              <a:highlight>
                <a:srgbClr val="FFFFFF"/>
              </a:highlight>
              <a:latin typeface="Arial"/>
              <a:ea typeface="Arial"/>
              <a:cs typeface="Arial"/>
              <a:sym typeface="Arial"/>
            </a:endParaRPr>
          </a:p>
        </p:txBody>
      </p:sp>
      <p:sp>
        <p:nvSpPr>
          <p:cNvPr id="560" name="Google Shape;560;g167faa2235c_0_108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67faa2235c_0_10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67faa2235c_0_10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highlight>
                  <a:srgbClr val="FFFFFF"/>
                </a:highlight>
              </a:rPr>
              <a:t>Limit values are legally binding parameters that must not be exceeded. Limit values are set for individual pollutants and are made up of a concentration value, an averaging time over which it is to be measured, the number of exceedances allowed per year, if any, and a date by which it must be achieved. </a:t>
            </a:r>
            <a:endParaRPr>
              <a:solidFill>
                <a:schemeClr val="dk1"/>
              </a:solidFill>
              <a:highlight>
                <a:srgbClr val="FFFFFF"/>
              </a:highlight>
            </a:endParaRPr>
          </a:p>
          <a:p>
            <a:pPr indent="0" lvl="0" marL="0" rtl="0" algn="l">
              <a:spcBef>
                <a:spcPts val="1300"/>
              </a:spcBef>
              <a:spcAft>
                <a:spcPts val="0"/>
              </a:spcAft>
              <a:buNone/>
            </a:pPr>
            <a:r>
              <a:t/>
            </a:r>
            <a:endParaRPr>
              <a:solidFill>
                <a:schemeClr val="dk1"/>
              </a:solidFill>
            </a:endParaRPr>
          </a:p>
        </p:txBody>
      </p:sp>
      <p:sp>
        <p:nvSpPr>
          <p:cNvPr id="569" name="Google Shape;569;g167faa2235c_0_109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67faa2235c_0_1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167faa2235c_0_1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solidFill>
                  <a:schemeClr val="dk1"/>
                </a:solidFill>
                <a:highlight>
                  <a:srgbClr val="FFFFFF"/>
                </a:highlight>
              </a:rPr>
              <a:t>Note that for PM10 the daily average maximals can be exceeded 35 times a year according to the EU limit values and only 3 times a year for the WHO limit values</a:t>
            </a:r>
            <a:br>
              <a:rPr lang="en-GB">
                <a:solidFill>
                  <a:schemeClr val="dk1"/>
                </a:solidFill>
                <a:highlight>
                  <a:srgbClr val="FFFFFF"/>
                </a:highlight>
              </a:rPr>
            </a:br>
            <a:br>
              <a:rPr lang="en-GB">
                <a:solidFill>
                  <a:schemeClr val="dk1"/>
                </a:solidFill>
                <a:highlight>
                  <a:srgbClr val="FFFFFF"/>
                </a:highlight>
              </a:rPr>
            </a:br>
            <a:r>
              <a:rPr lang="en-GB">
                <a:solidFill>
                  <a:schemeClr val="dk1"/>
                </a:solidFill>
                <a:highlight>
                  <a:srgbClr val="FFFFFF"/>
                </a:highlight>
              </a:rPr>
              <a:t>(https://www.who.int/news-room/fact-sheets/detail/ambient-(outdoor)-air-quality-and-health#:~:text=The%20current%20WHO%20guideline%20value,effects%20of%20gaseous%20nitrogen%20dioxide.)</a:t>
            </a:r>
            <a:endParaRPr>
              <a:solidFill>
                <a:schemeClr val="dk1"/>
              </a:solidFill>
            </a:endParaRPr>
          </a:p>
        </p:txBody>
      </p:sp>
      <p:sp>
        <p:nvSpPr>
          <p:cNvPr id="600" name="Google Shape;600;g167faa2235c_0_1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67faa2235c_0_1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67faa2235c_0_11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167faa2235c_0_11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67faa2235c_0_1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167faa2235c_0_11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The World Health Organisation (WHO) introduced </a:t>
            </a:r>
            <a:r>
              <a:rPr b="1" lang="en-GB">
                <a:solidFill>
                  <a:schemeClr val="dk1"/>
                </a:solidFill>
              </a:rPr>
              <a:t>new Global Air Quality Guidelines (AQGs)</a:t>
            </a:r>
            <a:r>
              <a:rPr lang="en-GB">
                <a:solidFill>
                  <a:schemeClr val="dk1"/>
                </a:solidFill>
              </a:rPr>
              <a:t> on September 22, 2021. The new version of AQGs was developed on the already available threshold limits that were in place since 2005. The updated values provide clear evidence that poor air quality damages human health at even lower concentrations than were assumed previously. Note that due to the reduced concentrations of the air quality guidelines the percentage of the poppulation that is exposed to poor air quality is strongly increased.</a:t>
            </a:r>
            <a:endParaRPr>
              <a:solidFill>
                <a:schemeClr val="dk1"/>
              </a:solidFill>
            </a:endParaRPr>
          </a:p>
        </p:txBody>
      </p:sp>
      <p:sp>
        <p:nvSpPr>
          <p:cNvPr id="621" name="Google Shape;621;g167faa2235c_0_114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67faa2235c_0_1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167faa2235c_0_11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167faa2235c_0_114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67faa2235c_0_1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167faa2235c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67faa2235c_0_1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167faa2235c_0_11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167faa2235c_0_117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67faa2235c_0_9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67faa2235c_0_9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42857"/>
              </a:lnSpc>
              <a:spcBef>
                <a:spcPts val="0"/>
              </a:spcBef>
              <a:spcAft>
                <a:spcPts val="0"/>
              </a:spcAft>
              <a:buClr>
                <a:schemeClr val="dk2"/>
              </a:buClr>
              <a:buSzPts val="1100"/>
              <a:buFont typeface="Arial"/>
              <a:buNone/>
            </a:pPr>
            <a:r>
              <a:t/>
            </a:r>
            <a:endParaRPr sz="1050">
              <a:solidFill>
                <a:schemeClr val="dk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latin typeface="Arial"/>
              <a:ea typeface="Arial"/>
              <a:cs typeface="Arial"/>
              <a:sym typeface="Arial"/>
            </a:endParaRPr>
          </a:p>
          <a:p>
            <a:pPr indent="0" lvl="0" marL="0" rtl="0" algn="l">
              <a:spcBef>
                <a:spcPts val="0"/>
              </a:spcBef>
              <a:spcAft>
                <a:spcPts val="0"/>
              </a:spcAft>
              <a:buNone/>
            </a:pPr>
            <a:r>
              <a:t/>
            </a:r>
            <a:endParaRPr/>
          </a:p>
        </p:txBody>
      </p:sp>
      <p:sp>
        <p:nvSpPr>
          <p:cNvPr id="465" name="Google Shape;465;g167faa2235c_0_99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67faa2235c_0_1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167faa2235c_0_11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Figure gives yearly average on different types of locations in Flanders</a:t>
            </a:r>
            <a:endParaRPr/>
          </a:p>
        </p:txBody>
      </p:sp>
      <p:sp>
        <p:nvSpPr>
          <p:cNvPr id="666" name="Google Shape;666;g167faa2235c_0_117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67faa2235c_0_1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167faa2235c_0_11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Figure gives percentages on different types of locations in Flanders</a:t>
            </a:r>
            <a:endParaRPr>
              <a:solidFill>
                <a:schemeClr val="dk1"/>
              </a:solidFill>
            </a:endParaRPr>
          </a:p>
          <a:p>
            <a:pPr indent="0" lvl="0" marL="0" rtl="0" algn="l">
              <a:spcBef>
                <a:spcPts val="0"/>
              </a:spcBef>
              <a:spcAft>
                <a:spcPts val="0"/>
              </a:spcAft>
              <a:buNone/>
            </a:pPr>
            <a:r>
              <a:t/>
            </a:r>
            <a:endParaRPr/>
          </a:p>
        </p:txBody>
      </p:sp>
      <p:sp>
        <p:nvSpPr>
          <p:cNvPr id="678" name="Google Shape;678;g167faa2235c_0_118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67faa2235c_0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67faa2235c_0_1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90" name="Google Shape;690;g167faa2235c_0_120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67faa2235c_0_1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167faa2235c_0_12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167faa2235c_0_120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67faa2235c_0_1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67faa2235c_0_1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167faa2235c_0_12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67faa2235c_0_12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GB"/>
              <a:t>Figure gives yearly average on different types of locations in Flanders</a:t>
            </a:r>
            <a:endParaRPr/>
          </a:p>
        </p:txBody>
      </p:sp>
      <p:sp>
        <p:nvSpPr>
          <p:cNvPr id="717" name="Google Shape;717;g167faa2235c_0_1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67faa2235c_0_12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Primary PM is directly from sources and are in the form of “solid” particles such as sand/dust.</a:t>
            </a:r>
            <a:endParaRPr/>
          </a:p>
          <a:p>
            <a:pPr indent="0" lvl="0" marL="0" rtl="0" algn="l">
              <a:spcBef>
                <a:spcPts val="0"/>
              </a:spcBef>
              <a:spcAft>
                <a:spcPts val="0"/>
              </a:spcAft>
              <a:buNone/>
            </a:pPr>
            <a:r>
              <a:rPr lang="en-GB"/>
              <a:t>Secondary PM are formed when gases such as sulfur dioxide (SO2, gas), nitrogen oxides (NOx, gas), volatile organic compounds (VOCs</a:t>
            </a:r>
            <a:r>
              <a:rPr lang="en-GB">
                <a:solidFill>
                  <a:schemeClr val="dk1"/>
                </a:solidFill>
              </a:rPr>
              <a:t>, gas</a:t>
            </a:r>
            <a:r>
              <a:rPr lang="en-GB"/>
              <a:t>) and ammonia (NH3</a:t>
            </a:r>
            <a:r>
              <a:rPr lang="en-GB">
                <a:solidFill>
                  <a:schemeClr val="dk1"/>
                </a:solidFill>
              </a:rPr>
              <a:t>, gas</a:t>
            </a:r>
            <a:r>
              <a:rPr lang="en-GB"/>
              <a:t>) undergo chemical reactions to form solids such as ammonium sulfate or ammonium nitrate. Ammonia and SO2 (in the presence of water) forms </a:t>
            </a:r>
            <a:r>
              <a:rPr lang="en-GB">
                <a:solidFill>
                  <a:schemeClr val="dk1"/>
                </a:solidFill>
              </a:rPr>
              <a:t>ammonium sulfate; </a:t>
            </a:r>
            <a:r>
              <a:rPr lang="en-GB"/>
              <a:t>ammonia and NOx (again in the presence of water) forms </a:t>
            </a:r>
            <a:r>
              <a:rPr lang="en-GB">
                <a:solidFill>
                  <a:schemeClr val="dk1"/>
                </a:solidFill>
              </a:rPr>
              <a:t>ammonium nitrate</a:t>
            </a:r>
            <a:r>
              <a:rPr lang="en-GB"/>
              <a:t>. In addition, secondary particles are developed via the chemical reaction of ozone and organic gases (organic carbon) in the </a:t>
            </a:r>
            <a:r>
              <a:rPr lang="en-GB"/>
              <a:t>atmosphere</a:t>
            </a:r>
            <a:r>
              <a:rPr lang="en-GB"/>
              <a:t>.</a:t>
            </a:r>
            <a:endParaRPr/>
          </a:p>
        </p:txBody>
      </p:sp>
      <p:sp>
        <p:nvSpPr>
          <p:cNvPr id="727" name="Google Shape;727;g167faa2235c_0_1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67faa2235c_0_1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167faa2235c_0_1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Figure gives percentages on different types of locations in Flanders</a:t>
            </a:r>
            <a:endParaRPr>
              <a:solidFill>
                <a:schemeClr val="dk1"/>
              </a:solidFill>
            </a:endParaRPr>
          </a:p>
          <a:p>
            <a:pPr indent="0" lvl="0" marL="0" rtl="0" algn="l">
              <a:spcBef>
                <a:spcPts val="0"/>
              </a:spcBef>
              <a:spcAft>
                <a:spcPts val="0"/>
              </a:spcAft>
              <a:buNone/>
            </a:pPr>
            <a:r>
              <a:t/>
            </a:r>
            <a:endParaRPr/>
          </a:p>
        </p:txBody>
      </p:sp>
      <p:sp>
        <p:nvSpPr>
          <p:cNvPr id="737" name="Google Shape;737;g167faa2235c_0_12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167faa2235c_0_1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167faa2235c_0_1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167faa2235c_0_125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167faa2235c_0_1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167faa2235c_0_12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highlight>
                  <a:srgbClr val="FFFFFF"/>
                </a:highlight>
                <a:latin typeface="Arial"/>
                <a:ea typeface="Arial"/>
                <a:cs typeface="Arial"/>
                <a:sym typeface="Arial"/>
              </a:rPr>
              <a:t>Interpolation predicts values for cells in a raster from a limited number of sample data points (= AQ measurements in this case). It can be used to predict unknown values for any geographic point data.</a:t>
            </a:r>
            <a:endParaRPr>
              <a:solidFill>
                <a:schemeClr val="dk1"/>
              </a:solidFill>
            </a:endParaRPr>
          </a:p>
        </p:txBody>
      </p:sp>
      <p:sp>
        <p:nvSpPr>
          <p:cNvPr id="759" name="Google Shape;759;g167faa2235c_0_12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67faa2235c_0_1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167faa2235c_0_1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167faa2235c_0_10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167faa2235c_0_1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167faa2235c_0_12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167faa2235c_0_12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67faa2235c_0_1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167faa2235c_0_12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167faa2235c_0_128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67faa2235c_0_1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67faa2235c_0_12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GB" u="sng">
                <a:solidFill>
                  <a:schemeClr val="hlink"/>
                </a:solidFill>
                <a:hlinkClick r:id="rId2"/>
              </a:rPr>
              <a:t>https://forcetechnology.com/en/articles/how-to-measure-and-reduce-emission-of-particles-and-black-carbon-from-ship-engines</a:t>
            </a:r>
            <a:endParaRPr/>
          </a:p>
          <a:p>
            <a:pPr indent="0" lvl="0" marL="0" rtl="0" algn="l">
              <a:spcBef>
                <a:spcPts val="0"/>
              </a:spcBef>
              <a:spcAft>
                <a:spcPts val="0"/>
              </a:spcAft>
              <a:buClr>
                <a:schemeClr val="dk2"/>
              </a:buClr>
              <a:buSzPts val="1100"/>
              <a:buFont typeface="Arial"/>
              <a:buNone/>
            </a:pPr>
            <a:r>
              <a:rPr lang="en-GB" u="sng">
                <a:solidFill>
                  <a:schemeClr val="hlink"/>
                </a:solidFill>
                <a:hlinkClick r:id="rId3"/>
              </a:rPr>
              <a:t>https://www.eea.europa.eu/highlights/black-carbon-better-monitoring-needed</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None/>
            </a:pPr>
            <a:r>
              <a:t/>
            </a:r>
            <a:endParaRPr/>
          </a:p>
        </p:txBody>
      </p:sp>
      <p:sp>
        <p:nvSpPr>
          <p:cNvPr id="787" name="Google Shape;787;g167faa2235c_0_12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67faa2235c_0_1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167faa2235c_0_12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g167faa2235c_0_129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67faa2235c_0_1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167faa2235c_0_13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BC factsheet usepa: </a:t>
            </a:r>
            <a:r>
              <a:rPr lang="en-GB" u="sng">
                <a:solidFill>
                  <a:schemeClr val="hlink"/>
                </a:solidFill>
                <a:hlinkClick r:id="rId2"/>
              </a:rPr>
              <a:t>https://www.epa.gov/sites/default/files/2013-12/documents/black-carbon-fact-sheet_0.pdf</a:t>
            </a:r>
            <a:endParaRPr/>
          </a:p>
          <a:p>
            <a:pPr indent="0" lvl="0" marL="0" rtl="0" algn="l">
              <a:spcBef>
                <a:spcPts val="0"/>
              </a:spcBef>
              <a:spcAft>
                <a:spcPts val="0"/>
              </a:spcAft>
              <a:buNone/>
            </a:pPr>
            <a:r>
              <a:rPr lang="en-GB"/>
              <a:t>WHO document: </a:t>
            </a:r>
            <a:r>
              <a:rPr lang="en-GB" u="sng">
                <a:solidFill>
                  <a:schemeClr val="hlink"/>
                </a:solidFill>
                <a:hlinkClick r:id="rId3"/>
              </a:rPr>
              <a:t>https://www.euro.who.int/__data/assets/pdf_file/0004/162535/e96541.pdf</a:t>
            </a:r>
            <a:endParaRPr/>
          </a:p>
          <a:p>
            <a:pPr indent="0" lvl="0" marL="0" rtl="0" algn="l">
              <a:spcBef>
                <a:spcPts val="0"/>
              </a:spcBef>
              <a:spcAft>
                <a:spcPts val="0"/>
              </a:spcAft>
              <a:buNone/>
            </a:pPr>
            <a:r>
              <a:rPr lang="en-GB"/>
              <a:t>IARC= International Agency for Research on Cancer: </a:t>
            </a:r>
            <a:r>
              <a:rPr lang="en-GB" u="sng">
                <a:solidFill>
                  <a:schemeClr val="hlink"/>
                </a:solidFill>
                <a:hlinkClick r:id="rId4"/>
              </a:rPr>
              <a:t>https://inchem.org/documents/iarc/vol65/carbon.html</a:t>
            </a:r>
            <a:endParaRPr/>
          </a:p>
          <a:p>
            <a:pPr indent="0" lvl="0" marL="0" rtl="0" algn="l">
              <a:spcBef>
                <a:spcPts val="0"/>
              </a:spcBef>
              <a:spcAft>
                <a:spcPts val="0"/>
              </a:spcAft>
              <a:buNone/>
            </a:pPr>
            <a:r>
              <a:rPr lang="en-GB"/>
              <a:t>Full WHO Air Quality Guidelines: </a:t>
            </a:r>
            <a:r>
              <a:rPr lang="en-GB" u="sng">
                <a:solidFill>
                  <a:schemeClr val="hlink"/>
                </a:solidFill>
                <a:hlinkClick r:id="rId5"/>
              </a:rPr>
              <a:t>https://apps.who.int/iris/bitstream/handle/10665/345329/9789240034228-eng.pdf?sequence=1&amp;isAllowed=y</a:t>
            </a:r>
            <a:endParaRPr/>
          </a:p>
          <a:p>
            <a:pPr indent="0" lvl="0" marL="0" rtl="0" algn="l">
              <a:spcBef>
                <a:spcPts val="0"/>
              </a:spcBef>
              <a:spcAft>
                <a:spcPts val="0"/>
              </a:spcAft>
              <a:buNone/>
            </a:pPr>
            <a:r>
              <a:rPr lang="en-GB"/>
              <a:t>Health effects of air pollution (EEA): </a:t>
            </a:r>
            <a:r>
              <a:rPr lang="en-GB" u="sng">
                <a:solidFill>
                  <a:schemeClr val="hlink"/>
                </a:solidFill>
                <a:hlinkClick r:id="rId6"/>
              </a:rPr>
              <a:t>https://www.eea.europa.eu/themes/signals/signals-2013/infographics/health-impacts-of-air-pollution/view</a:t>
            </a:r>
            <a:endParaRPr/>
          </a:p>
          <a:p>
            <a:pPr indent="0" lvl="0" marL="0" rtl="0" algn="l">
              <a:spcBef>
                <a:spcPts val="0"/>
              </a:spcBef>
              <a:spcAft>
                <a:spcPts val="0"/>
              </a:spcAft>
              <a:buNone/>
            </a:pPr>
            <a:r>
              <a:t/>
            </a:r>
            <a:endParaRPr/>
          </a:p>
        </p:txBody>
      </p:sp>
      <p:sp>
        <p:nvSpPr>
          <p:cNvPr id="806" name="Google Shape;806;g167faa2235c_0_130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167faa2235c_0_1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167faa2235c_0_13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GB" sz="1100">
                <a:solidFill>
                  <a:schemeClr val="dk1"/>
                </a:solidFill>
                <a:highlight>
                  <a:srgbClr val="FFFFFF"/>
                </a:highlight>
              </a:rPr>
              <a:t>*Updated Global Black Carbon Emissions from 1960 to 2017: Improvements, Trends, and Drivers</a:t>
            </a:r>
            <a:endParaRPr sz="1100">
              <a:solidFill>
                <a:schemeClr val="dk1"/>
              </a:solidFill>
              <a:highlight>
                <a:srgbClr val="FFFFFF"/>
              </a:highlight>
            </a:endParaRPr>
          </a:p>
          <a:p>
            <a:pPr indent="0" lvl="0" marL="0" rtl="0" algn="l">
              <a:lnSpc>
                <a:spcPct val="115000"/>
              </a:lnSpc>
              <a:spcBef>
                <a:spcPts val="1200"/>
              </a:spcBef>
              <a:spcAft>
                <a:spcPts val="1200"/>
              </a:spcAft>
              <a:buNone/>
            </a:pPr>
            <a:r>
              <a:rPr lang="en-GB">
                <a:solidFill>
                  <a:schemeClr val="dk1"/>
                </a:solidFill>
                <a:highlight>
                  <a:srgbClr val="FFFFFF"/>
                </a:highlight>
                <a:latin typeface="Roboto"/>
                <a:ea typeface="Roboto"/>
                <a:cs typeface="Roboto"/>
                <a:sym typeface="Roboto"/>
              </a:rPr>
              <a:t>Haoran Xu, Yu’ang Ren, Wenxiao Zhang, Wenjun Meng, Xiao Yun, Xinyuan Yu, Jin Li, Yuanzheng Zhang, Guofeng Shen, Jianmin Ma, Bengang Li, Hefa Cheng, Xilong Wang, Yi Wan, and Shu Tao</a:t>
            </a:r>
            <a:br>
              <a:rPr lang="en-GB">
                <a:solidFill>
                  <a:schemeClr val="dk1"/>
                </a:solidFill>
                <a:highlight>
                  <a:srgbClr val="FFFFFF"/>
                </a:highlight>
                <a:latin typeface="Roboto"/>
                <a:ea typeface="Roboto"/>
                <a:cs typeface="Roboto"/>
                <a:sym typeface="Roboto"/>
              </a:rPr>
            </a:br>
            <a:r>
              <a:rPr lang="en-GB">
                <a:solidFill>
                  <a:schemeClr val="dk1"/>
                </a:solidFill>
                <a:highlight>
                  <a:srgbClr val="FFFFFF"/>
                </a:highlight>
                <a:latin typeface="Roboto"/>
                <a:ea typeface="Roboto"/>
                <a:cs typeface="Roboto"/>
                <a:sym typeface="Roboto"/>
              </a:rPr>
              <a:t>Environmental Science &amp; Technology 2021 </a:t>
            </a:r>
            <a:r>
              <a:rPr i="1" lang="en-GB">
                <a:solidFill>
                  <a:schemeClr val="dk1"/>
                </a:solidFill>
                <a:highlight>
                  <a:srgbClr val="FFFFFF"/>
                </a:highlight>
                <a:latin typeface="Roboto"/>
                <a:ea typeface="Roboto"/>
                <a:cs typeface="Roboto"/>
                <a:sym typeface="Roboto"/>
              </a:rPr>
              <a:t>55</a:t>
            </a:r>
            <a:r>
              <a:rPr lang="en-GB">
                <a:solidFill>
                  <a:schemeClr val="dk1"/>
                </a:solidFill>
                <a:highlight>
                  <a:srgbClr val="FFFFFF"/>
                </a:highlight>
                <a:latin typeface="Roboto"/>
                <a:ea typeface="Roboto"/>
                <a:cs typeface="Roboto"/>
                <a:sym typeface="Roboto"/>
              </a:rPr>
              <a:t> (12), 7869-7879</a:t>
            </a:r>
            <a:br>
              <a:rPr lang="en-GB">
                <a:solidFill>
                  <a:schemeClr val="dk1"/>
                </a:solidFill>
                <a:highlight>
                  <a:srgbClr val="FFFFFF"/>
                </a:highlight>
                <a:latin typeface="Roboto"/>
                <a:ea typeface="Roboto"/>
                <a:cs typeface="Roboto"/>
                <a:sym typeface="Roboto"/>
              </a:rPr>
            </a:br>
            <a:r>
              <a:rPr lang="en-GB">
                <a:solidFill>
                  <a:schemeClr val="dk1"/>
                </a:solidFill>
                <a:highlight>
                  <a:srgbClr val="FFFFFF"/>
                </a:highlight>
                <a:latin typeface="Roboto"/>
                <a:ea typeface="Roboto"/>
                <a:cs typeface="Roboto"/>
                <a:sym typeface="Roboto"/>
              </a:rPr>
              <a:t>DOI: 10.1021/acs.est.1c03117</a:t>
            </a:r>
            <a:endParaRPr>
              <a:solidFill>
                <a:schemeClr val="dk1"/>
              </a:solidFill>
            </a:endParaRPr>
          </a:p>
        </p:txBody>
      </p:sp>
      <p:sp>
        <p:nvSpPr>
          <p:cNvPr id="814" name="Google Shape;814;g167faa2235c_0_13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167faa2235c_0_1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167faa2235c_0_13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g167faa2235c_0_13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167faa2235c_0_1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167faa2235c_0_13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g167faa2235c_0_13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67faa2235c_0_1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167faa2235c_0_13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g167faa2235c_0_13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167faa2235c_0_1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167faa2235c_0_13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202122"/>
                </a:solidFill>
                <a:highlight>
                  <a:srgbClr val="FFFFFF"/>
                </a:highlight>
                <a:latin typeface="Arial"/>
                <a:ea typeface="Arial"/>
                <a:cs typeface="Arial"/>
                <a:sym typeface="Arial"/>
              </a:rPr>
              <a:t>A street canyon is a place where the street is flanked by tall buildings on both sides creating a </a:t>
            </a:r>
            <a:r>
              <a:rPr lang="en-GB">
                <a:solidFill>
                  <a:srgbClr val="0645AD"/>
                </a:solidFill>
                <a:highlight>
                  <a:srgbClr val="FFFFFF"/>
                </a:highlight>
                <a:uFill>
                  <a:noFill/>
                </a:uFill>
                <a:latin typeface="Arial"/>
                <a:ea typeface="Arial"/>
                <a:cs typeface="Arial"/>
                <a:sym typeface="Arial"/>
                <a:hlinkClick r:id="rId2">
                  <a:extLst>
                    <a:ext uri="{A12FA001-AC4F-418D-AE19-62706E023703}">
                      <ahyp:hlinkClr val="tx"/>
                    </a:ext>
                  </a:extLst>
                </a:hlinkClick>
              </a:rPr>
              <a:t>canyon</a:t>
            </a:r>
            <a:r>
              <a:rPr lang="en-GB">
                <a:solidFill>
                  <a:srgbClr val="202122"/>
                </a:solidFill>
                <a:highlight>
                  <a:srgbClr val="FFFFFF"/>
                </a:highlight>
                <a:latin typeface="Arial"/>
                <a:ea typeface="Arial"/>
                <a:cs typeface="Arial"/>
                <a:sym typeface="Arial"/>
              </a:rPr>
              <a:t>-like environment. Such human-built canyons are made when streets separate dense blocks of structures. Street canyons have an effect on wind speed and direction, which also has an effect on local air quality. When the direction of the mean wind is parallel to the street, the channelization increases the dispersion of pollutants inside the street canyon. This often act to 'flush out' the air pollutants and increase the air quality inside the street canyon. But in instances where air pollutant sources are present upwind, channeling winds could transport pollutants to downwind locations far from the source and contribute to bad quality at the downwind locations. When the mean wind direction is perpendicular to the street, the vortex flow formed inside the canyon acts to confine air flow, reduce dispersion of pollutants and increase the pollution concentrations inside the street canyon. Pollution from local source inside the canyon and also pollution entrained into the canyon from the mean wind flow, is carried by the vortex flow and is re-circulated within the canyon.</a:t>
            </a:r>
            <a:endParaRPr/>
          </a:p>
        </p:txBody>
      </p:sp>
      <p:sp>
        <p:nvSpPr>
          <p:cNvPr id="848" name="Google Shape;848;g167faa2235c_0_13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67faa2235c_0_10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67faa2235c_0_10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167faa2235c_0_10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67faa2235c_0_1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67faa2235c_0_13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167faa2235c_0_13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67faa2235c_0_1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167faa2235c_0_13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g167faa2235c_0_13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67faa2235c_0_19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167faa2235c_0_19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g167faa2235c_0_19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67faa2235c_0_19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g167faa2235c_0_19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000"/>
              <a:buFont typeface="Corbel"/>
              <a:buNone/>
            </a:pPr>
            <a:r>
              <a:t/>
            </a:r>
            <a:endParaRPr i="0"/>
          </a:p>
        </p:txBody>
      </p:sp>
      <p:sp>
        <p:nvSpPr>
          <p:cNvPr id="880" name="Google Shape;880;g167faa2235c_0_19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167faa2235c_0_19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g167faa2235c_0_19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PM can be measured using low cost </a:t>
            </a:r>
            <a:r>
              <a:rPr b="1" lang="en-GB"/>
              <a:t>optical sensors</a:t>
            </a:r>
            <a:r>
              <a:rPr lang="en-GB"/>
              <a:t> as well as research-grade analyzers found at reference stations or at certain industries across the EU.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 the left are some examples of low cost PM sensors, of which the type used in CompAir is the “</a:t>
            </a:r>
            <a:r>
              <a:rPr b="1" lang="en-GB"/>
              <a:t>Sensirion SPS30</a:t>
            </a:r>
            <a:r>
              <a:rPr lang="en-GB"/>
              <a:t>”. To the right are some examples of analyzers found at reference stations.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Reference articles on PM sensors:</a:t>
            </a:r>
            <a:endParaRPr/>
          </a:p>
          <a:p>
            <a:pPr indent="0" lvl="0" marL="0" rtl="0" algn="l">
              <a:spcBef>
                <a:spcPts val="0"/>
              </a:spcBef>
              <a:spcAft>
                <a:spcPts val="0"/>
              </a:spcAft>
              <a:buNone/>
            </a:pPr>
            <a:r>
              <a:rPr lang="en-GB" u="sng">
                <a:solidFill>
                  <a:schemeClr val="hlink"/>
                </a:solidFill>
                <a:hlinkClick r:id="rId2"/>
              </a:rPr>
              <a:t>From low-cost sensors to high-quality data: A summary of challenges and best practices for effectively calibrating low-cost particulate matter mass sensors – ScienceDirect</a:t>
            </a:r>
            <a:endParaRPr/>
          </a:p>
          <a:p>
            <a:pPr indent="0" lvl="0" marL="0" rtl="0" algn="l">
              <a:spcBef>
                <a:spcPts val="0"/>
              </a:spcBef>
              <a:spcAft>
                <a:spcPts val="0"/>
              </a:spcAft>
              <a:buNone/>
            </a:pPr>
            <a:r>
              <a:rPr lang="en-GB" u="sng">
                <a:solidFill>
                  <a:schemeClr val="hlink"/>
                </a:solidFill>
                <a:hlinkClick r:id="rId3"/>
              </a:rPr>
              <a:t>A Review of Low-Cost Particulate Matter Sensors from the Developers’ Perspectives - PMC (nih.gov)</a:t>
            </a:r>
            <a:endParaRPr/>
          </a:p>
        </p:txBody>
      </p:sp>
      <p:sp>
        <p:nvSpPr>
          <p:cNvPr id="889" name="Google Shape;889;g167faa2235c_0_19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167faa2235c_0_1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g167faa2235c_0_19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the left is a pictorial representation of the working principle of a low cost optical PM sensor. </a:t>
            </a:r>
            <a:r>
              <a:rPr i="0" lang="en-GB"/>
              <a:t>This sensor works on the principle of </a:t>
            </a:r>
            <a:r>
              <a:rPr b="1" i="0" lang="en-GB"/>
              <a:t>laser scattering</a:t>
            </a:r>
            <a:r>
              <a:rPr i="0" lang="en-GB"/>
              <a:t>. The sensor </a:t>
            </a:r>
            <a:r>
              <a:rPr i="0" lang="en-GB"/>
              <a:t>has a fan</a:t>
            </a:r>
            <a:r>
              <a:rPr i="0" lang="en-GB"/>
              <a:t> which creates a controlled airflow so the environmental particulates (with a diameter if &lt;10µm and &lt;2.5µm) pass through a focused laser beam. The particulates cause light scattering which is detected by a photodiode and then converted into PM concentration with the help of its microprocessor.</a:t>
            </a:r>
            <a:endParaRPr/>
          </a:p>
          <a:p>
            <a:pPr indent="0" lvl="0" marL="0" rtl="0" algn="l">
              <a:spcBef>
                <a:spcPts val="0"/>
              </a:spcBef>
              <a:spcAft>
                <a:spcPts val="0"/>
              </a:spcAft>
              <a:buNone/>
            </a:pPr>
            <a:r>
              <a:t/>
            </a:r>
            <a:endParaRPr i="0"/>
          </a:p>
          <a:p>
            <a:pPr indent="0" lvl="0" marL="0" rtl="0" algn="l">
              <a:spcBef>
                <a:spcPts val="0"/>
              </a:spcBef>
              <a:spcAft>
                <a:spcPts val="0"/>
              </a:spcAft>
              <a:buNone/>
            </a:pPr>
            <a:r>
              <a:rPr i="0" lang="en-GB"/>
              <a:t>To the right are images of example sensor boxes interior components, that are labeled for visual purposes.</a:t>
            </a:r>
            <a:endParaRPr/>
          </a:p>
        </p:txBody>
      </p:sp>
      <p:sp>
        <p:nvSpPr>
          <p:cNvPr id="911" name="Google Shape;911;g167faa2235c_0_19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167faa2235c_0_1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g167faa2235c_0_1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NO2 can be measured using low cost </a:t>
            </a:r>
            <a:r>
              <a:rPr b="1" lang="en-GB"/>
              <a:t>passive samplers</a:t>
            </a:r>
            <a:r>
              <a:rPr lang="en-GB"/>
              <a:t> such as Palmes tubes (from which data can be obtained on a biweekly or monthly average basis) or low cost </a:t>
            </a:r>
            <a:r>
              <a:rPr b="1" lang="en-GB"/>
              <a:t>electrochemical </a:t>
            </a:r>
            <a:r>
              <a:rPr lang="en-GB"/>
              <a:t>sensors (from which data can be obtained in real-time) as well as research-grade analyzers found at reference stations or at certain industries across the EU.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 the left are some examples of low cost NO2 measurement options using samplers and sensors, of which the type used in CompAir is the “</a:t>
            </a:r>
            <a:r>
              <a:rPr b="1" lang="en-GB" sz="1200"/>
              <a:t>Alphasense NO</a:t>
            </a:r>
            <a:r>
              <a:rPr b="1" baseline="-25000" lang="en-GB" sz="1200">
                <a:highlight>
                  <a:srgbClr val="FFFFFF"/>
                </a:highlight>
              </a:rPr>
              <a:t>2</a:t>
            </a:r>
            <a:r>
              <a:rPr b="1" lang="en-GB" sz="1200"/>
              <a:t>-B43F</a:t>
            </a:r>
            <a:r>
              <a:rPr lang="en-GB"/>
              <a:t>”. To the right is an example of an analyzer found at reference stations.</a:t>
            </a:r>
            <a:endParaRPr/>
          </a:p>
        </p:txBody>
      </p:sp>
      <p:sp>
        <p:nvSpPr>
          <p:cNvPr id="926" name="Google Shape;926;g167faa2235c_0_1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167faa2235c_0_19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g167faa2235c_0_19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the left is a pictorial representation of the working principle of a passive sampler used as a standard low cost measurement technique for NO2. </a:t>
            </a:r>
            <a:endParaRPr/>
          </a:p>
          <a:p>
            <a:pPr indent="0" lvl="0" marL="0" rtl="0" algn="l">
              <a:spcBef>
                <a:spcPts val="0"/>
              </a:spcBef>
              <a:spcAft>
                <a:spcPts val="0"/>
              </a:spcAft>
              <a:buNone/>
            </a:pPr>
            <a:r>
              <a:rPr lang="en-GB"/>
              <a:t>In a </a:t>
            </a:r>
            <a:r>
              <a:rPr i="0" lang="en-GB"/>
              <a:t>Palmes-type passive diffusion tube, molecules of NO</a:t>
            </a:r>
            <a:r>
              <a:rPr baseline="-25000" i="0" lang="en-GB"/>
              <a:t>2</a:t>
            </a:r>
            <a:r>
              <a:rPr i="0" lang="en-GB"/>
              <a:t> diffuse along a fixed-length path driven by the </a:t>
            </a:r>
            <a:r>
              <a:rPr b="1" i="0" lang="en-GB"/>
              <a:t>concentration gradient</a:t>
            </a:r>
            <a:r>
              <a:rPr i="0" lang="en-GB"/>
              <a:t> established in the tube by their reactive conversion into nitrite (NO</a:t>
            </a:r>
            <a:r>
              <a:rPr baseline="-25000" i="0" lang="en-GB"/>
              <a:t>2</a:t>
            </a:r>
            <a:r>
              <a:rPr baseline="30000" i="0" lang="en-GB"/>
              <a:t>−</a:t>
            </a:r>
            <a:r>
              <a:rPr i="0" lang="en-GB"/>
              <a:t>) with the triethanolamine (TEA) absorbent at the inner end. After exposure, the NO</a:t>
            </a:r>
            <a:r>
              <a:rPr baseline="-25000" i="0" lang="en-GB"/>
              <a:t>2</a:t>
            </a:r>
            <a:r>
              <a:rPr baseline="30000" i="0" lang="en-GB"/>
              <a:t>−</a:t>
            </a:r>
            <a:r>
              <a:rPr i="0" lang="en-GB"/>
              <a:t> is extracted quantified by </a:t>
            </a:r>
            <a:r>
              <a:rPr b="1" i="0" lang="en-GB"/>
              <a:t>ion chromatography or colorimetric procedure or spectrophotometry</a:t>
            </a:r>
            <a:r>
              <a:rPr i="0" lang="en-GB"/>
              <a:t>.</a:t>
            </a:r>
            <a:endParaRPr/>
          </a:p>
          <a:p>
            <a:pPr indent="0" lvl="0" marL="0" rtl="0" algn="l">
              <a:spcBef>
                <a:spcPts val="0"/>
              </a:spcBef>
              <a:spcAft>
                <a:spcPts val="0"/>
              </a:spcAft>
              <a:buNone/>
            </a:pPr>
            <a:r>
              <a:t/>
            </a:r>
            <a:endParaRPr i="0"/>
          </a:p>
          <a:p>
            <a:pPr indent="0" lvl="0" marL="0" rtl="0" algn="l">
              <a:spcBef>
                <a:spcPts val="0"/>
              </a:spcBef>
              <a:spcAft>
                <a:spcPts val="0"/>
              </a:spcAft>
              <a:buNone/>
            </a:pPr>
            <a:r>
              <a:rPr i="0" lang="en-GB"/>
              <a:t>To the right are images of other example diffusive samplers.</a:t>
            </a:r>
            <a:endParaRPr/>
          </a:p>
        </p:txBody>
      </p:sp>
      <p:sp>
        <p:nvSpPr>
          <p:cNvPr id="938" name="Google Shape;938;g167faa2235c_0_19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67faa2235c_0_19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167faa2235c_0_19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the left is a pictorial representation of the working principle of a low cost electrochemical NO2 sensor. </a:t>
            </a:r>
            <a:endParaRPr/>
          </a:p>
          <a:p>
            <a:pPr indent="0" lvl="0" marL="0" rtl="0" algn="l">
              <a:spcBef>
                <a:spcPts val="0"/>
              </a:spcBef>
              <a:spcAft>
                <a:spcPts val="0"/>
              </a:spcAft>
              <a:buNone/>
            </a:pPr>
            <a:r>
              <a:rPr lang="en-GB"/>
              <a:t>The g</a:t>
            </a:r>
            <a:r>
              <a:rPr i="0" lang="en-GB"/>
              <a:t>as that comes into contact with the sensor passes through a hydrophobic membrane and diffusion limiting orifice and eventually reaches the surface of the “sensing” (or working) electrode. At the surface of the “sensing” electrode an oxidation or reduction reaction occurs, which results in a current between the “sensing” electrode and “counter” electrode. The magnitude of this current is proportional to the gas concentration. </a:t>
            </a:r>
            <a:r>
              <a:rPr lang="en-GB"/>
              <a:t>The reference electrode is used to anchor the </a:t>
            </a:r>
            <a:r>
              <a:rPr i="0" lang="en-GB"/>
              <a:t>working electrode</a:t>
            </a:r>
            <a:r>
              <a:rPr lang="en-GB"/>
              <a:t> at a stable potential, which is achieved by connecting it to the </a:t>
            </a:r>
            <a:r>
              <a:rPr i="0" lang="en-GB"/>
              <a:t>working electrode</a:t>
            </a:r>
            <a:r>
              <a:rPr lang="en-GB"/>
              <a:t> via a potentiostat</a:t>
            </a:r>
            <a:r>
              <a:rPr i="0" lang="en-GB"/>
              <a:t>.</a:t>
            </a:r>
            <a:endParaRPr/>
          </a:p>
          <a:p>
            <a:pPr indent="0" lvl="0" marL="0" rtl="0" algn="l">
              <a:spcBef>
                <a:spcPts val="0"/>
              </a:spcBef>
              <a:spcAft>
                <a:spcPts val="0"/>
              </a:spcAft>
              <a:buNone/>
            </a:pPr>
            <a:r>
              <a:t/>
            </a:r>
            <a:endParaRPr i="0"/>
          </a:p>
          <a:p>
            <a:pPr indent="0" lvl="0" marL="0" rtl="0" algn="l">
              <a:spcBef>
                <a:spcPts val="0"/>
              </a:spcBef>
              <a:spcAft>
                <a:spcPts val="0"/>
              </a:spcAft>
              <a:buNone/>
            </a:pPr>
            <a:r>
              <a:rPr i="0" lang="en-GB"/>
              <a:t>To the right is a labelled image of the components of the NO2 sensor used in CompAir.</a:t>
            </a:r>
            <a:endParaRPr/>
          </a:p>
        </p:txBody>
      </p:sp>
      <p:sp>
        <p:nvSpPr>
          <p:cNvPr id="951" name="Google Shape;951;g167faa2235c_0_19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167faa2235c_0_2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1" name="Google Shape;961;g167faa2235c_0_2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Black Carbon (BC) or soot can be measured using low-cost </a:t>
            </a:r>
            <a:r>
              <a:rPr b="1" lang="en-GB"/>
              <a:t>light attenuation</a:t>
            </a:r>
            <a:r>
              <a:rPr lang="en-GB"/>
              <a:t> sensors as well as reference-grade analyzers found at reference stations.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 the left are some examples of low cost BC sensors, of which the type that is being considered to be used in CompAir is the “BCmeter”. To the right is an example of an analyzer found at reference stations.</a:t>
            </a:r>
            <a:endParaRPr i="0"/>
          </a:p>
        </p:txBody>
      </p:sp>
      <p:sp>
        <p:nvSpPr>
          <p:cNvPr id="962" name="Google Shape;962;g167faa2235c_0_20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67faa2235c_0_10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167faa2235c_0_10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67faa2235c_0_2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g167faa2235c_0_2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the left is a simplified pictorial representation of the working principle of the “BCmeter" low cost BC sensor proposed to be used in CompAir. Its working principle is as follows: </a:t>
            </a:r>
            <a:endParaRPr/>
          </a:p>
          <a:p>
            <a:pPr indent="-76200" lvl="0" marL="0" rtl="0" algn="l">
              <a:spcBef>
                <a:spcPts val="0"/>
              </a:spcBef>
              <a:spcAft>
                <a:spcPts val="0"/>
              </a:spcAft>
              <a:buClr>
                <a:schemeClr val="dk1"/>
              </a:buClr>
              <a:buSzPts val="1200"/>
              <a:buFont typeface="Corbel"/>
              <a:buAutoNum type="arabicPeriod"/>
            </a:pPr>
            <a:r>
              <a:rPr i="0" lang="en-GB"/>
              <a:t>Polluted air passing through filter paper</a:t>
            </a:r>
            <a:endParaRPr/>
          </a:p>
          <a:p>
            <a:pPr indent="-76200" lvl="0" marL="0" rtl="0" algn="l">
              <a:spcBef>
                <a:spcPts val="0"/>
              </a:spcBef>
              <a:spcAft>
                <a:spcPts val="0"/>
              </a:spcAft>
              <a:buClr>
                <a:schemeClr val="dk1"/>
              </a:buClr>
              <a:buSzPts val="1200"/>
              <a:buFont typeface="Corbel"/>
              <a:buAutoNum type="arabicPeriod"/>
            </a:pPr>
            <a:r>
              <a:rPr i="0" lang="en-GB"/>
              <a:t>Filter paper absorbs black carbon (BC)</a:t>
            </a:r>
            <a:endParaRPr/>
          </a:p>
          <a:p>
            <a:pPr indent="-76200" lvl="0" marL="0" rtl="0" algn="l">
              <a:spcBef>
                <a:spcPts val="0"/>
              </a:spcBef>
              <a:spcAft>
                <a:spcPts val="0"/>
              </a:spcAft>
              <a:buClr>
                <a:schemeClr val="dk1"/>
              </a:buClr>
              <a:buSzPts val="1200"/>
              <a:buFont typeface="Corbel"/>
              <a:buAutoNum type="arabicPeriod"/>
            </a:pPr>
            <a:r>
              <a:rPr i="0" lang="en-GB"/>
              <a:t>Sensor measures attenuation of LED shining at 880nm through filter paper (and bias of environmental light changes)</a:t>
            </a:r>
            <a:endParaRPr/>
          </a:p>
          <a:p>
            <a:pPr indent="-76200" lvl="0" marL="0" rtl="0" algn="l">
              <a:spcBef>
                <a:spcPts val="0"/>
              </a:spcBef>
              <a:spcAft>
                <a:spcPts val="0"/>
              </a:spcAft>
              <a:buClr>
                <a:schemeClr val="dk1"/>
              </a:buClr>
              <a:buSzPts val="1200"/>
              <a:buFont typeface="Corbel"/>
              <a:buAutoNum type="arabicPeriod"/>
            </a:pPr>
            <a:r>
              <a:rPr i="0" lang="en-GB"/>
              <a:t>Data is evaluated by Python script and saved as .csv</a:t>
            </a:r>
            <a:endParaRPr/>
          </a:p>
          <a:p>
            <a:pPr indent="-76200" lvl="0" marL="0" rtl="0" algn="l">
              <a:spcBef>
                <a:spcPts val="0"/>
              </a:spcBef>
              <a:spcAft>
                <a:spcPts val="0"/>
              </a:spcAft>
              <a:buClr>
                <a:schemeClr val="dk1"/>
              </a:buClr>
              <a:buSzPts val="1200"/>
              <a:buFont typeface="Corbel"/>
              <a:buAutoNum type="arabicPeriod"/>
            </a:pPr>
            <a:r>
              <a:rPr i="0" lang="en-GB"/>
              <a:t>Data is displayed in web browser</a:t>
            </a:r>
            <a:endParaRPr/>
          </a:p>
          <a:p>
            <a:pPr indent="0" lvl="0" marL="0" marR="0" rtl="0" algn="l">
              <a:lnSpc>
                <a:spcPct val="100000"/>
              </a:lnSpc>
              <a:spcBef>
                <a:spcPts val="0"/>
              </a:spcBef>
              <a:spcAft>
                <a:spcPts val="0"/>
              </a:spcAft>
              <a:buClr>
                <a:schemeClr val="dk1"/>
              </a:buClr>
              <a:buSzPts val="1050"/>
              <a:buFont typeface="Corbel"/>
              <a:buNone/>
            </a:pPr>
            <a:r>
              <a:t/>
            </a:r>
            <a:endParaRPr u="sng">
              <a:hlinkClick r:id="rId2"/>
            </a:endParaRPr>
          </a:p>
          <a:p>
            <a:pPr indent="0" lvl="0" marL="0" marR="0" rtl="0" algn="l">
              <a:lnSpc>
                <a:spcPct val="100000"/>
              </a:lnSpc>
              <a:spcBef>
                <a:spcPts val="0"/>
              </a:spcBef>
              <a:spcAft>
                <a:spcPts val="0"/>
              </a:spcAft>
              <a:buClr>
                <a:schemeClr val="dk1"/>
              </a:buClr>
              <a:buSzPts val="1050"/>
              <a:buFont typeface="Corbel"/>
              <a:buNone/>
            </a:pPr>
            <a:r>
              <a:rPr lang="en-GB"/>
              <a:t>To the center is a more detailed pictorial representation of the working principle of a low cost BC sensor. As polluted air is drawn, light absorbing BC accumulates on the first ‘signal’ filter and the transmitted light intensity dims predictably over time. Filtered air (devoid of PM) then passes through the second ‘reference’ filter, so it is unaffected by BC concentrations. By comparing the reference light intensity to the signal, it is possible to isolate the light attenuation resulting from BC absorption alone, while eliminating other factors. Using the light attenuation data, BC concentrations can be calculated in real time. The filter tab is replaced when too much BC has collected on the filter, and the light intensity signal degrades.</a:t>
            </a:r>
            <a:endParaRPr/>
          </a:p>
          <a:p>
            <a:pPr indent="0" lvl="0" marL="0" marR="0" rtl="0" algn="l">
              <a:lnSpc>
                <a:spcPct val="100000"/>
              </a:lnSpc>
              <a:spcBef>
                <a:spcPts val="0"/>
              </a:spcBef>
              <a:spcAft>
                <a:spcPts val="0"/>
              </a:spcAft>
              <a:buClr>
                <a:schemeClr val="dk1"/>
              </a:buClr>
              <a:buSzPts val="800"/>
              <a:buFont typeface="Corbel"/>
              <a:buNone/>
            </a:pPr>
            <a:r>
              <a:t/>
            </a:r>
            <a:endParaRPr/>
          </a:p>
          <a:p>
            <a:pPr indent="0" lvl="0" marL="0" marR="0" rtl="0" algn="l">
              <a:lnSpc>
                <a:spcPct val="100000"/>
              </a:lnSpc>
              <a:spcBef>
                <a:spcPts val="0"/>
              </a:spcBef>
              <a:spcAft>
                <a:spcPts val="0"/>
              </a:spcAft>
              <a:buClr>
                <a:srgbClr val="3A3A3A"/>
              </a:buClr>
              <a:buSzPts val="800"/>
              <a:buFont typeface="Arial"/>
              <a:buNone/>
            </a:pPr>
            <a:r>
              <a:rPr i="0" lang="en-GB"/>
              <a:t>To the right is a labelled image of the interior components of a BC sensor.</a:t>
            </a:r>
            <a:endParaRPr/>
          </a:p>
        </p:txBody>
      </p:sp>
      <p:sp>
        <p:nvSpPr>
          <p:cNvPr id="974" name="Google Shape;974;g167faa2235c_0_2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167faa2235c_0_20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g167faa2235c_0_20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000"/>
              <a:buFont typeface="Corbel"/>
              <a:buNone/>
            </a:pPr>
            <a:r>
              <a:t/>
            </a:r>
            <a:endParaRPr i="0"/>
          </a:p>
        </p:txBody>
      </p:sp>
      <p:sp>
        <p:nvSpPr>
          <p:cNvPr id="988" name="Google Shape;988;g167faa2235c_0_20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167faa2235c_0_20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g167faa2235c_0_20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E2E2E"/>
              </a:buClr>
              <a:buSzPts val="1000"/>
              <a:buFont typeface="Calibri"/>
              <a:buNone/>
            </a:pPr>
            <a:r>
              <a:rPr i="0" lang="en-GB"/>
              <a:t>This slide addresses some of the many factors affecting the overall performance of sensors such as environmental variables, sensor lifespan. It then compares “low-cost” sensors performance through “accuracy” and “precision” in measurements with that of “expensive” analyzers found at reference monitoring stations.</a:t>
            </a:r>
            <a:endParaRPr i="0"/>
          </a:p>
          <a:p>
            <a:pPr indent="0" lvl="0" marL="0" rtl="0" algn="l">
              <a:spcBef>
                <a:spcPts val="0"/>
              </a:spcBef>
              <a:spcAft>
                <a:spcPts val="0"/>
              </a:spcAft>
              <a:buNone/>
            </a:pPr>
            <a:r>
              <a:rPr b="1" lang="en-GB">
                <a:solidFill>
                  <a:srgbClr val="4D3E2F"/>
                </a:solidFill>
              </a:rPr>
              <a:t>A</a:t>
            </a:r>
            <a:r>
              <a:rPr b="1" lang="en-GB">
                <a:solidFill>
                  <a:srgbClr val="062229"/>
                </a:solidFill>
                <a:highlight>
                  <a:srgbClr val="FFFFFF"/>
                </a:highlight>
              </a:rPr>
              <a:t>ccuracy</a:t>
            </a:r>
            <a:r>
              <a:rPr lang="en-GB">
                <a:solidFill>
                  <a:srgbClr val="062229"/>
                </a:solidFill>
                <a:highlight>
                  <a:srgbClr val="FFFFFF"/>
                </a:highlight>
              </a:rPr>
              <a:t> of the sensor is the closeness of a measured value to a known value. </a:t>
            </a:r>
            <a:r>
              <a:rPr b="1" lang="en-GB">
                <a:solidFill>
                  <a:srgbClr val="062229"/>
                </a:solidFill>
                <a:highlight>
                  <a:srgbClr val="FFFFFF"/>
                </a:highlight>
              </a:rPr>
              <a:t>Precision</a:t>
            </a:r>
            <a:r>
              <a:rPr lang="en-GB">
                <a:solidFill>
                  <a:srgbClr val="062229"/>
                </a:solidFill>
                <a:highlight>
                  <a:srgbClr val="FFFFFF"/>
                </a:highlight>
              </a:rPr>
              <a:t> can be described as the reproducibility of measurements. When your sensors are precise,they will</a:t>
            </a:r>
            <a:r>
              <a:rPr lang="en-GB">
                <a:solidFill>
                  <a:srgbClr val="4D3E2F"/>
                </a:solidFill>
              </a:rPr>
              <a:t> give more or less the same result.</a:t>
            </a:r>
            <a:endParaRPr>
              <a:solidFill>
                <a:srgbClr val="062229"/>
              </a:solidFill>
              <a:highlight>
                <a:srgbClr val="FFFFFF"/>
              </a:highlight>
            </a:endParaRPr>
          </a:p>
          <a:p>
            <a:pPr indent="0" lvl="0" marL="0" rtl="0" algn="l">
              <a:spcBef>
                <a:spcPts val="0"/>
              </a:spcBef>
              <a:spcAft>
                <a:spcPts val="0"/>
              </a:spcAft>
              <a:buNone/>
            </a:pPr>
            <a:r>
              <a:rPr lang="en-GB">
                <a:solidFill>
                  <a:srgbClr val="062229"/>
                </a:solidFill>
                <a:highlight>
                  <a:srgbClr val="FFFFFF"/>
                </a:highlight>
              </a:rPr>
              <a:t>In the figure, the “known value” is represented by the innermost ring of the orange rings. The figure shows four cases, each looking at six sensor responses (shown by blue crosses).</a:t>
            </a:r>
            <a:endParaRPr>
              <a:solidFill>
                <a:srgbClr val="062229"/>
              </a:solidFill>
              <a:highlight>
                <a:srgbClr val="FFFFFF"/>
              </a:highlight>
            </a:endParaRPr>
          </a:p>
          <a:p>
            <a:pPr indent="0" lvl="0" marL="0" rtl="0" algn="l">
              <a:spcBef>
                <a:spcPts val="0"/>
              </a:spcBef>
              <a:spcAft>
                <a:spcPts val="0"/>
              </a:spcAft>
              <a:buNone/>
            </a:pPr>
            <a:r>
              <a:rPr lang="en-GB">
                <a:solidFill>
                  <a:srgbClr val="062229"/>
                </a:solidFill>
                <a:highlight>
                  <a:srgbClr val="FFFFFF"/>
                </a:highlight>
              </a:rPr>
              <a:t>Case 1: “high accuracy and high precision” this indicates that all sensors’ measured values are closest to the known value aka highly accurate and </a:t>
            </a:r>
            <a:r>
              <a:rPr lang="en-GB">
                <a:solidFill>
                  <a:srgbClr val="4D3E2F"/>
                </a:solidFill>
              </a:rPr>
              <a:t>among the sensors, they are consistent meaning giving more or less the same result aka “highly precise”</a:t>
            </a:r>
            <a:endParaRPr>
              <a:solidFill>
                <a:srgbClr val="4D3E2F"/>
              </a:solidFill>
            </a:endParaRPr>
          </a:p>
          <a:p>
            <a:pPr indent="0" lvl="0" marL="0" rtl="0" algn="l">
              <a:spcBef>
                <a:spcPts val="0"/>
              </a:spcBef>
              <a:spcAft>
                <a:spcPts val="0"/>
              </a:spcAft>
              <a:buNone/>
            </a:pPr>
            <a:r>
              <a:rPr lang="en-GB">
                <a:solidFill>
                  <a:srgbClr val="062229"/>
                </a:solidFill>
                <a:highlight>
                  <a:srgbClr val="FFFFFF"/>
                </a:highlight>
              </a:rPr>
              <a:t>Case 2: “low accuracy and high precision” this indicates that all sensors’ measured values are furthest to the known value aka have low accuracy but </a:t>
            </a:r>
            <a:r>
              <a:rPr lang="en-GB">
                <a:solidFill>
                  <a:srgbClr val="4D3E2F"/>
                </a:solidFill>
              </a:rPr>
              <a:t>among the sensors, they are consistent meaning giving more or less the same result aka “highly precise”</a:t>
            </a:r>
            <a:endParaRPr>
              <a:solidFill>
                <a:srgbClr val="4D3E2F"/>
              </a:solidFill>
            </a:endParaRPr>
          </a:p>
          <a:p>
            <a:pPr indent="0" lvl="0" marL="0" rtl="0" algn="l">
              <a:spcBef>
                <a:spcPts val="0"/>
              </a:spcBef>
              <a:spcAft>
                <a:spcPts val="0"/>
              </a:spcAft>
              <a:buNone/>
            </a:pPr>
            <a:r>
              <a:rPr lang="en-GB">
                <a:solidFill>
                  <a:srgbClr val="062229"/>
                </a:solidFill>
                <a:highlight>
                  <a:srgbClr val="FFFFFF"/>
                </a:highlight>
              </a:rPr>
              <a:t>Case 3: “high accuracy and low precision” this indicates that all sensors’ measured values are close to the known value aka have high accuracy but </a:t>
            </a:r>
            <a:r>
              <a:rPr lang="en-GB">
                <a:solidFill>
                  <a:srgbClr val="4D3E2F"/>
                </a:solidFill>
              </a:rPr>
              <a:t>among the sensors, they are inconsistent meaning they are not giving the same result aka have low precision</a:t>
            </a:r>
            <a:endParaRPr>
              <a:solidFill>
                <a:srgbClr val="4D3E2F"/>
              </a:solidFill>
            </a:endParaRPr>
          </a:p>
          <a:p>
            <a:pPr indent="0" lvl="0" marL="0" rtl="0" algn="l">
              <a:spcBef>
                <a:spcPts val="0"/>
              </a:spcBef>
              <a:spcAft>
                <a:spcPts val="0"/>
              </a:spcAft>
              <a:buClr>
                <a:schemeClr val="dk1"/>
              </a:buClr>
              <a:buSzPts val="1100"/>
              <a:buFont typeface="Arial"/>
              <a:buNone/>
            </a:pPr>
            <a:r>
              <a:rPr lang="en-GB">
                <a:solidFill>
                  <a:srgbClr val="062229"/>
                </a:solidFill>
                <a:highlight>
                  <a:srgbClr val="FFFFFF"/>
                </a:highlight>
              </a:rPr>
              <a:t>Case 4: “low accuracy and low precision” this indicates that all sensors’ measured values are neither close to the known value (low accuracy) nor are the </a:t>
            </a:r>
            <a:r>
              <a:rPr lang="en-GB">
                <a:solidFill>
                  <a:srgbClr val="4D3E2F"/>
                </a:solidFill>
              </a:rPr>
              <a:t>sensors consistent among each other (low precision)</a:t>
            </a:r>
            <a:endParaRPr>
              <a:solidFill>
                <a:srgbClr val="4D3E2F"/>
              </a:solidFill>
            </a:endParaRPr>
          </a:p>
        </p:txBody>
      </p:sp>
      <p:sp>
        <p:nvSpPr>
          <p:cNvPr id="997" name="Google Shape;997;g167faa2235c_0_20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167faa2235c_0_2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g167faa2235c_0_2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0" name="Google Shape;1010;g167faa2235c_0_2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167faa2235c_0_24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g167faa2235c_0_2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167faa2235c_0_24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Refer to slides titled “How to calibrate sensor data” for more details.</a:t>
            </a:r>
            <a:endParaRPr/>
          </a:p>
        </p:txBody>
      </p:sp>
      <p:sp>
        <p:nvSpPr>
          <p:cNvPr id="1026" name="Google Shape;1026;g167faa2235c_0_2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67faa2235c_0_24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A</a:t>
            </a:r>
            <a:r>
              <a:rPr b="1" lang="en-GB">
                <a:solidFill>
                  <a:schemeClr val="dk1"/>
                </a:solidFill>
                <a:highlight>
                  <a:srgbClr val="FFFFFF"/>
                </a:highlight>
              </a:rPr>
              <a:t>ccuracy</a:t>
            </a:r>
            <a:r>
              <a:rPr lang="en-GB">
                <a:solidFill>
                  <a:schemeClr val="dk1"/>
                </a:solidFill>
                <a:highlight>
                  <a:srgbClr val="FFFFFF"/>
                </a:highlight>
              </a:rPr>
              <a:t> of the sensor is the closeness of a measured value to a known value.</a:t>
            </a:r>
            <a:endParaRPr>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062229"/>
              </a:solidFill>
              <a:highlight>
                <a:srgbClr val="FFFFFF"/>
              </a:highlight>
            </a:endParaRPr>
          </a:p>
          <a:p>
            <a:pPr indent="0" lvl="0" marL="0" rtl="0" algn="l">
              <a:spcBef>
                <a:spcPts val="0"/>
              </a:spcBef>
              <a:spcAft>
                <a:spcPts val="0"/>
              </a:spcAft>
              <a:buClr>
                <a:schemeClr val="dk1"/>
              </a:buClr>
              <a:buSzPts val="1100"/>
              <a:buFont typeface="Arial"/>
              <a:buNone/>
            </a:pPr>
            <a:r>
              <a:rPr lang="en-GB">
                <a:solidFill>
                  <a:srgbClr val="062229"/>
                </a:solidFill>
                <a:highlight>
                  <a:srgbClr val="FFFFFF"/>
                </a:highlight>
              </a:rPr>
              <a:t>Basic steps to calibrate a sensor/sensor data:</a:t>
            </a:r>
            <a:endParaRPr>
              <a:solidFill>
                <a:srgbClr val="062229"/>
              </a:solidFill>
              <a:highlight>
                <a:srgbClr val="FFFFFF"/>
              </a:highlight>
            </a:endParaRPr>
          </a:p>
          <a:p>
            <a:pPr indent="-298450" lvl="0" marL="457200" rtl="0" algn="l">
              <a:lnSpc>
                <a:spcPct val="115000"/>
              </a:lnSpc>
              <a:spcBef>
                <a:spcPts val="0"/>
              </a:spcBef>
              <a:spcAft>
                <a:spcPts val="0"/>
              </a:spcAft>
              <a:buClr>
                <a:srgbClr val="202124"/>
              </a:buClr>
              <a:buSzPts val="1100"/>
              <a:buAutoNum type="arabicPeriod"/>
            </a:pPr>
            <a:r>
              <a:rPr lang="en-GB">
                <a:solidFill>
                  <a:srgbClr val="202124"/>
                </a:solidFill>
                <a:highlight>
                  <a:srgbClr val="FFFFFF"/>
                </a:highlight>
              </a:rPr>
              <a:t>Take a measurement with the sensor.</a:t>
            </a:r>
            <a:endParaRPr>
              <a:solidFill>
                <a:srgbClr val="202124"/>
              </a:solidFill>
              <a:highlight>
                <a:srgbClr val="FFFFFF"/>
              </a:highlight>
            </a:endParaRPr>
          </a:p>
          <a:p>
            <a:pPr indent="-298450" lvl="0" marL="457200" rtl="0" algn="l">
              <a:lnSpc>
                <a:spcPct val="115000"/>
              </a:lnSpc>
              <a:spcBef>
                <a:spcPts val="0"/>
              </a:spcBef>
              <a:spcAft>
                <a:spcPts val="0"/>
              </a:spcAft>
              <a:buClr>
                <a:srgbClr val="202124"/>
              </a:buClr>
              <a:buSzPts val="1100"/>
              <a:buAutoNum type="arabicPeriod"/>
            </a:pPr>
            <a:r>
              <a:rPr lang="en-GB">
                <a:solidFill>
                  <a:srgbClr val="202124"/>
                </a:solidFill>
                <a:highlight>
                  <a:srgbClr val="FFFFFF"/>
                </a:highlight>
              </a:rPr>
              <a:t>Compare that measurement with the reference standard.</a:t>
            </a:r>
            <a:endParaRPr>
              <a:solidFill>
                <a:srgbClr val="202124"/>
              </a:solidFill>
              <a:highlight>
                <a:srgbClr val="FFFFFF"/>
              </a:highlight>
            </a:endParaRPr>
          </a:p>
          <a:p>
            <a:pPr indent="-298450" lvl="0" marL="457200" rtl="0" algn="l">
              <a:lnSpc>
                <a:spcPct val="115000"/>
              </a:lnSpc>
              <a:spcBef>
                <a:spcPts val="0"/>
              </a:spcBef>
              <a:spcAft>
                <a:spcPts val="0"/>
              </a:spcAft>
              <a:buClr>
                <a:srgbClr val="202124"/>
              </a:buClr>
              <a:buSzPts val="1100"/>
              <a:buAutoNum type="arabicPeriod"/>
            </a:pPr>
            <a:r>
              <a:rPr lang="en-GB">
                <a:solidFill>
                  <a:srgbClr val="202124"/>
                </a:solidFill>
                <a:highlight>
                  <a:srgbClr val="FFFFFF"/>
                </a:highlight>
              </a:rPr>
              <a:t>Subtract the sensor reading from the reference reading to get the offset.</a:t>
            </a:r>
            <a:endParaRPr>
              <a:solidFill>
                <a:srgbClr val="202124"/>
              </a:solidFill>
              <a:highlight>
                <a:srgbClr val="FFFFFF"/>
              </a:highlight>
            </a:endParaRPr>
          </a:p>
          <a:p>
            <a:pPr indent="-298450" lvl="0" marL="457200" rtl="0" algn="l">
              <a:lnSpc>
                <a:spcPct val="115000"/>
              </a:lnSpc>
              <a:spcBef>
                <a:spcPts val="0"/>
              </a:spcBef>
              <a:spcAft>
                <a:spcPts val="0"/>
              </a:spcAft>
              <a:buClr>
                <a:srgbClr val="202124"/>
              </a:buClr>
              <a:buSzPts val="1100"/>
              <a:buAutoNum type="arabicPeriod"/>
            </a:pPr>
            <a:r>
              <a:rPr lang="en-GB">
                <a:solidFill>
                  <a:srgbClr val="202124"/>
                </a:solidFill>
                <a:highlight>
                  <a:srgbClr val="FFFFFF"/>
                </a:highlight>
              </a:rPr>
              <a:t>In the code, add the offset to every sensor reading to obtain the calibrated value.</a:t>
            </a:r>
            <a:endParaRPr sz="1050">
              <a:solidFill>
                <a:schemeClr val="dk1"/>
              </a:solidFill>
              <a:highlight>
                <a:srgbClr val="FFFFFF"/>
              </a:highlight>
              <a:latin typeface="Roboto"/>
              <a:ea typeface="Roboto"/>
              <a:cs typeface="Roboto"/>
              <a:sym typeface="Roboto"/>
            </a:endParaRPr>
          </a:p>
        </p:txBody>
      </p:sp>
      <p:sp>
        <p:nvSpPr>
          <p:cNvPr id="1034" name="Google Shape;1034;g167faa2235c_0_2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167faa2235c_0_24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g167faa2235c_0_2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167faa2235c_0_24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g167faa2235c_0_2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167faa2235c_0_24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g167faa2235c_0_2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67faa2235c_0_10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67faa2235c_0_10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rPr lang="en-GB">
                <a:solidFill>
                  <a:schemeClr val="dk1"/>
                </a:solidFill>
              </a:rPr>
              <a:t>PPM = </a:t>
            </a:r>
            <a:r>
              <a:rPr lang="en-GB">
                <a:solidFill>
                  <a:schemeClr val="dk1"/>
                </a:solidFill>
                <a:highlight>
                  <a:srgbClr val="FFFFFF"/>
                </a:highlight>
              </a:rPr>
              <a:t>One part per million (ppm) denotes one part per 1,000,000 parts</a:t>
            </a:r>
            <a:endParaRPr>
              <a:solidFill>
                <a:schemeClr val="dk1"/>
              </a:solidFill>
              <a:highlight>
                <a:srgbClr val="FFFFFF"/>
              </a:highlight>
            </a:endParaRPr>
          </a:p>
          <a:p>
            <a:pPr indent="0" lvl="0" marL="0" rtl="0" algn="l">
              <a:spcBef>
                <a:spcPts val="0"/>
              </a:spcBef>
              <a:spcAft>
                <a:spcPts val="0"/>
              </a:spcAft>
              <a:buClr>
                <a:schemeClr val="dk2"/>
              </a:buClr>
              <a:buFont typeface="Arial"/>
              <a:buNone/>
            </a:pPr>
            <a:r>
              <a:rPr lang="en-GB">
                <a:solidFill>
                  <a:schemeClr val="dk1"/>
                </a:solidFill>
                <a:highlight>
                  <a:srgbClr val="FFFFFF"/>
                </a:highlight>
              </a:rPr>
              <a:t>1PPB (0.001PPM) equals 1.88 µg/m3 for NO2</a:t>
            </a:r>
            <a:br>
              <a:rPr lang="en-GB">
                <a:solidFill>
                  <a:schemeClr val="dk1"/>
                </a:solidFill>
                <a:highlight>
                  <a:srgbClr val="FFFFFF"/>
                </a:highlight>
              </a:rPr>
            </a:br>
            <a:br>
              <a:rPr lang="en-GB">
                <a:solidFill>
                  <a:schemeClr val="dk1"/>
                </a:solidFill>
                <a:highlight>
                  <a:srgbClr val="FFFFFF"/>
                </a:highlight>
              </a:rPr>
            </a:br>
            <a:r>
              <a:rPr lang="en-GB">
                <a:solidFill>
                  <a:schemeClr val="dk1"/>
                </a:solidFill>
                <a:highlight>
                  <a:srgbClr val="FFFFFF"/>
                </a:highlight>
              </a:rPr>
              <a:t>VOC =  volatile organic compound (use of fossil fuels, solvents, etc.) -&gt; irritation, headache, nausea, …</a:t>
            </a:r>
            <a:br>
              <a:rPr lang="en-GB">
                <a:solidFill>
                  <a:schemeClr val="dk1"/>
                </a:solidFill>
                <a:highlight>
                  <a:srgbClr val="FFFFFF"/>
                </a:highlight>
              </a:rPr>
            </a:br>
            <a:r>
              <a:rPr lang="en-GB">
                <a:solidFill>
                  <a:schemeClr val="dk1"/>
                </a:solidFill>
                <a:highlight>
                  <a:srgbClr val="FFFFFF"/>
                </a:highlight>
              </a:rPr>
              <a:t>PAH = polycyclic aromatic hydrocarbon (wood burning, combustion of biofuels, etc.) -&gt; carcinogenic</a:t>
            </a:r>
            <a:endParaRPr>
              <a:solidFill>
                <a:schemeClr val="dk1"/>
              </a:solidFill>
              <a:highlight>
                <a:srgbClr val="FFFFFF"/>
              </a:highlight>
            </a:endParaRPr>
          </a:p>
        </p:txBody>
      </p:sp>
      <p:sp>
        <p:nvSpPr>
          <p:cNvPr id="496" name="Google Shape;496;g167faa2235c_0_10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167faa2235c_0_28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167faa2235c_0_28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9" name="Google Shape;1069;g167faa2235c_0_28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67faa2235c_0_28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g167faa2235c_0_28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167faa2235c_0_28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1100"/>
              </a:spcAft>
              <a:buNone/>
            </a:pPr>
            <a:r>
              <a:rPr lang="en-GB">
                <a:solidFill>
                  <a:schemeClr val="dk1"/>
                </a:solidFill>
              </a:rPr>
              <a:t>The method used to calibrate sensors is the same as calibrating sensor data. Once a sensor is developed, it should undergo preliminary calibration what we refer to as “sensor calibration”. This is usually done in the laboratory </a:t>
            </a:r>
            <a:r>
              <a:rPr lang="en-GB">
                <a:solidFill>
                  <a:schemeClr val="dk1"/>
                </a:solidFill>
              </a:rPr>
              <a:t>against</a:t>
            </a:r>
            <a:r>
              <a:rPr lang="en-GB">
                <a:solidFill>
                  <a:schemeClr val="dk1"/>
                </a:solidFill>
              </a:rPr>
              <a:t> a known concentration or by comparing a batch of sensors with each other. If this has been calibrated properly in the laboratory, there is no need for further calibration. If the sensor cannot (or very difficult to) be calibrated properly under laboratory conditions, field calibration is performed </a:t>
            </a:r>
            <a:r>
              <a:rPr lang="en-GB">
                <a:solidFill>
                  <a:schemeClr val="dk1"/>
                </a:solidFill>
              </a:rPr>
              <a:t>what we refer to as “sensor data calibration” </a:t>
            </a:r>
            <a:r>
              <a:rPr lang="en-GB">
                <a:solidFill>
                  <a:schemeClr val="dk1"/>
                </a:solidFill>
              </a:rPr>
              <a:t>by comparing sensor data to </a:t>
            </a:r>
            <a:r>
              <a:rPr lang="en-GB">
                <a:solidFill>
                  <a:schemeClr val="dk1"/>
                </a:solidFill>
              </a:rPr>
              <a:t>reference</a:t>
            </a:r>
            <a:r>
              <a:rPr lang="en-GB">
                <a:solidFill>
                  <a:schemeClr val="dk1"/>
                </a:solidFill>
              </a:rPr>
              <a:t> station data.</a:t>
            </a:r>
            <a:endParaRPr/>
          </a:p>
        </p:txBody>
      </p:sp>
      <p:sp>
        <p:nvSpPr>
          <p:cNvPr id="1084" name="Google Shape;1084;g167faa2235c_0_28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167faa2235c_0_28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g167faa2235c_0_2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167faa2235c_0_28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g167faa2235c_0_28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Nighttime data analysis </a:t>
            </a:r>
            <a:r>
              <a:rPr lang="en-GB"/>
              <a:t>is a technique in which the nighttime (more uniformly distributed) data is used to calibrate the data acquired during the daytime, which is less uniformly distributed due to pollutants generated from human activities (car emissions, particles).</a:t>
            </a:r>
            <a:endParaRPr/>
          </a:p>
        </p:txBody>
      </p:sp>
      <p:sp>
        <p:nvSpPr>
          <p:cNvPr id="1109" name="Google Shape;1109;g167faa2235c_0_28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167faa2235c_0_28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In distant calibration, first the out-of-range low cost sensor data that is due to measurement error is cleaned using value thresholds.</a:t>
            </a:r>
            <a:endParaRPr/>
          </a:p>
          <a:p>
            <a:pPr indent="0" lvl="0" marL="0" rtl="0" algn="l">
              <a:spcBef>
                <a:spcPts val="0"/>
              </a:spcBef>
              <a:spcAft>
                <a:spcPts val="0"/>
              </a:spcAft>
              <a:buNone/>
            </a:pPr>
            <a:r>
              <a:rPr lang="en-GB"/>
              <a:t>Then, the best reference sensor that is located at a distance (“x” km from the LCS) is selected by analysing the correlation between low cost sensor data and reference sensor data during nighttime (as discussed in the previous slide).</a:t>
            </a:r>
            <a:endParaRPr/>
          </a:p>
          <a:p>
            <a:pPr indent="0" lvl="0" marL="0" rtl="0" algn="l">
              <a:spcBef>
                <a:spcPts val="0"/>
              </a:spcBef>
              <a:spcAft>
                <a:spcPts val="0"/>
              </a:spcAft>
              <a:buNone/>
            </a:pPr>
            <a:r>
              <a:rPr lang="en-GB"/>
              <a:t>This reference sensor data is used to train a </a:t>
            </a:r>
            <a:r>
              <a:rPr lang="en-GB">
                <a:solidFill>
                  <a:srgbClr val="000000"/>
                </a:solidFill>
              </a:rPr>
              <a:t>multi linear regression model (for a period of </a:t>
            </a:r>
            <a:r>
              <a:rPr lang="en-GB"/>
              <a:t>“y” days)</a:t>
            </a:r>
            <a:r>
              <a:rPr lang="en-GB">
                <a:solidFill>
                  <a:srgbClr val="000000"/>
                </a:solidFill>
              </a:rPr>
              <a:t>, which reduces the influence of environmental parameters such as temperature and humidity on the measurement. The parameters extracted from this training, is used to calibrate the day-time values of the low-cost sensor in real-time.</a:t>
            </a:r>
            <a:endParaRPr/>
          </a:p>
        </p:txBody>
      </p:sp>
      <p:sp>
        <p:nvSpPr>
          <p:cNvPr id="1125" name="Google Shape;1125;g167faa2235c_0_28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167faa2235c_0_29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g167faa2235c_0_29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167faa2235c_0_29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2" name="Google Shape;1182;g167faa2235c_0_29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image is an example of drift seen in sensor readings when compared to the standard (or reference) readings.</a:t>
            </a:r>
            <a:endParaRPr/>
          </a:p>
          <a:p>
            <a:pPr indent="0" lvl="0" marL="0" rtl="0" algn="l">
              <a:spcBef>
                <a:spcPts val="0"/>
              </a:spcBef>
              <a:spcAft>
                <a:spcPts val="0"/>
              </a:spcAft>
              <a:buNone/>
            </a:pPr>
            <a:r>
              <a:rPr lang="en-GB"/>
              <a:t>In this NO2 LCS example,</a:t>
            </a:r>
            <a:endParaRPr/>
          </a:p>
          <a:p>
            <a:pPr indent="-171450" lvl="0" marL="171450" rtl="0" algn="l">
              <a:spcBef>
                <a:spcPts val="0"/>
              </a:spcBef>
              <a:spcAft>
                <a:spcPts val="0"/>
              </a:spcAft>
              <a:buClr>
                <a:schemeClr val="dk1"/>
              </a:buClr>
              <a:buSzPts val="1200"/>
              <a:buFont typeface="Corbel"/>
              <a:buChar char="-"/>
            </a:pPr>
            <a:r>
              <a:rPr lang="en-GB"/>
              <a:t>A “good” sensor is one in which only the NO2 is being exposed to the sensor and all of the O3 (ozone) is left out. In such a sensor, </a:t>
            </a:r>
            <a:r>
              <a:rPr i="0" lang="en-GB"/>
              <a:t>raw sensor signals correlate with reference NO</a:t>
            </a:r>
            <a:r>
              <a:rPr baseline="-25000" i="0" lang="en-GB"/>
              <a:t>2</a:t>
            </a:r>
            <a:r>
              <a:rPr i="0" lang="en-GB"/>
              <a:t> concentrations</a:t>
            </a:r>
            <a:endParaRPr/>
          </a:p>
          <a:p>
            <a:pPr indent="-171450" lvl="0" marL="171450" rtl="0" algn="l">
              <a:spcBef>
                <a:spcPts val="0"/>
              </a:spcBef>
              <a:spcAft>
                <a:spcPts val="0"/>
              </a:spcAft>
              <a:buClr>
                <a:schemeClr val="dk1"/>
              </a:buClr>
              <a:buSzPts val="1200"/>
              <a:buFont typeface="Corbel"/>
              <a:buChar char="-"/>
            </a:pPr>
            <a:r>
              <a:rPr lang="en-GB"/>
              <a:t>An “aging” sensor is one in which the NO2 is being exposed by the sensor and a portion of the O3 (ozone) is also being exposed. In such a sensor, </a:t>
            </a:r>
            <a:r>
              <a:rPr i="0" lang="en-GB"/>
              <a:t>raw sensor signals start to deviate from reference NO</a:t>
            </a:r>
            <a:r>
              <a:rPr baseline="-25000" i="0" lang="en-GB"/>
              <a:t>2</a:t>
            </a:r>
            <a:r>
              <a:rPr i="0" lang="en-GB"/>
              <a:t> concentrations due to </a:t>
            </a:r>
            <a:r>
              <a:rPr lang="en-GB"/>
              <a:t>the scrubber aging from being able to fully scrub out the O3.</a:t>
            </a:r>
            <a:endParaRPr/>
          </a:p>
          <a:p>
            <a:pPr indent="-171450" lvl="0" marL="171450" rtl="0" algn="l">
              <a:spcBef>
                <a:spcPts val="0"/>
              </a:spcBef>
              <a:spcAft>
                <a:spcPts val="0"/>
              </a:spcAft>
              <a:buClr>
                <a:schemeClr val="dk1"/>
              </a:buClr>
              <a:buSzPts val="1200"/>
              <a:buFont typeface="Corbel"/>
              <a:buChar char="-"/>
            </a:pPr>
            <a:r>
              <a:rPr lang="en-GB"/>
              <a:t>A “malfunctioning” sensor is one in which </a:t>
            </a:r>
            <a:r>
              <a:rPr i="0" lang="en-GB"/>
              <a:t>sensor raw signals show no correlation with reference NO</a:t>
            </a:r>
            <a:r>
              <a:rPr baseline="-25000" i="0" lang="en-GB"/>
              <a:t>2</a:t>
            </a:r>
            <a:r>
              <a:rPr i="0" lang="en-GB"/>
              <a:t> concentrations rendering the sensor “non-functional” and due for replacement</a:t>
            </a:r>
            <a:endParaRPr/>
          </a:p>
        </p:txBody>
      </p:sp>
      <p:sp>
        <p:nvSpPr>
          <p:cNvPr id="1183" name="Google Shape;1183;g167faa2235c_0_29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167faa2235c_0_3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2" name="Google Shape;1192;g167faa2235c_0_3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3" name="Google Shape;1193;g167faa2235c_0_3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167faa2235c_0_3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167faa2235c_0_34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t/>
            </a:r>
            <a:endParaRPr/>
          </a:p>
        </p:txBody>
      </p:sp>
      <p:sp>
        <p:nvSpPr>
          <p:cNvPr id="1201" name="Google Shape;1201;g167faa2235c_0_34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67faa2235c_0_10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67faa2235c_0_10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highlight>
                  <a:srgbClr val="FFFFFF"/>
                </a:highlight>
              </a:rPr>
              <a:t>Primary pollutants are emitted directly by a source. Secondary pollutants are formed by interactions in the atmosphere.</a:t>
            </a:r>
            <a:endParaRPr>
              <a:solidFill>
                <a:schemeClr val="dk1"/>
              </a:solidFill>
            </a:endParaRPr>
          </a:p>
        </p:txBody>
      </p:sp>
      <p:sp>
        <p:nvSpPr>
          <p:cNvPr id="507" name="Google Shape;507;g167faa2235c_0_10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167faa2235c_0_3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167faa2235c_0_34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g167faa2235c_0_347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167faa2235c_0_3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167faa2235c_0_34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g167faa2235c_0_348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167faa2235c_0_3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167faa2235c_0_34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g167faa2235c_0_349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167faa2235c_0_3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167faa2235c_0_35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g167faa2235c_0_35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167faa2235c_0_3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167faa2235c_0_35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Data portal (Flanders/Netherlands): </a:t>
            </a:r>
            <a:r>
              <a:rPr lang="en-GB" u="sng">
                <a:solidFill>
                  <a:schemeClr val="hlink"/>
                </a:solidFill>
                <a:hlinkClick r:id="rId2"/>
              </a:rPr>
              <a:t>https://samenvoorzuiverelucht.eu/dataportaal</a:t>
            </a:r>
            <a:r>
              <a:rPr lang="en-GB"/>
              <a:t> </a:t>
            </a:r>
            <a:endParaRPr/>
          </a:p>
        </p:txBody>
      </p:sp>
      <p:sp>
        <p:nvSpPr>
          <p:cNvPr id="1244" name="Google Shape;1244;g167faa2235c_0_35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167faa2235c_0_3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167faa2235c_0_35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g167faa2235c_0_35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167faa2235c_0_3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167faa2235c_0_35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For example, if there is a lot of dust that day due to road works, it can be useful to note this in your logbook. This can help to interpret your data afterwards.</a:t>
            </a:r>
            <a:endParaRPr/>
          </a:p>
        </p:txBody>
      </p:sp>
      <p:sp>
        <p:nvSpPr>
          <p:cNvPr id="1262" name="Google Shape;1262;g167faa2235c_0_35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167faa2235c_0_3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167faa2235c_0_35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g167faa2235c_0_35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167faa2235c_0_3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167faa2235c_0_3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g167faa2235c_0_35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167faa2235c_0_3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167faa2235c_0_35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GB"/>
              <a:t>Data portal (Flanders/Netherlands): </a:t>
            </a:r>
            <a:r>
              <a:rPr lang="en-GB" u="sng">
                <a:solidFill>
                  <a:schemeClr val="accent2"/>
                </a:solidFill>
                <a:hlinkClick r:id="rId2">
                  <a:extLst>
                    <a:ext uri="{A12FA001-AC4F-418D-AE19-62706E023703}">
                      <ahyp:hlinkClr val="tx"/>
                    </a:ext>
                  </a:extLst>
                </a:hlinkClick>
              </a:rPr>
              <a:t>https://samenvoorzuiverelucht.eu/dataportaal</a:t>
            </a:r>
            <a:r>
              <a:rPr lang="en-GB"/>
              <a:t> </a:t>
            </a:r>
            <a:endParaRPr/>
          </a:p>
          <a:p>
            <a:pPr indent="0" lvl="0" marL="0" rtl="0" algn="l">
              <a:spcBef>
                <a:spcPts val="0"/>
              </a:spcBef>
              <a:spcAft>
                <a:spcPts val="0"/>
              </a:spcAft>
              <a:buNone/>
            </a:pPr>
            <a:r>
              <a:t/>
            </a:r>
            <a:endParaRPr/>
          </a:p>
        </p:txBody>
      </p:sp>
      <p:sp>
        <p:nvSpPr>
          <p:cNvPr id="1286" name="Google Shape;1286;g167faa2235c_0_354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67faa2235c_0_10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67faa2235c_0_10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rPr lang="en-GB">
                <a:solidFill>
                  <a:schemeClr val="dk1"/>
                </a:solidFill>
                <a:highlight>
                  <a:srgbClr val="FFFFFF"/>
                </a:highlight>
              </a:rPr>
              <a:t>Smog is a mixture of smoke, gases and chemicals, especially in cities. It makes the atmosphere difficult to breathe and is harmful for our health.</a:t>
            </a:r>
            <a:endParaRPr>
              <a:solidFill>
                <a:schemeClr val="dk1"/>
              </a:solidFill>
            </a:endParaRPr>
          </a:p>
          <a:p>
            <a:pPr indent="0" lvl="0" marL="0" rtl="0" algn="l">
              <a:spcBef>
                <a:spcPts val="0"/>
              </a:spcBef>
              <a:spcAft>
                <a:spcPts val="0"/>
              </a:spcAft>
              <a:buClr>
                <a:schemeClr val="dk2"/>
              </a:buClr>
              <a:buFont typeface="Arial"/>
              <a:buNone/>
            </a:pPr>
            <a:r>
              <a:rPr lang="en-GB">
                <a:solidFill>
                  <a:schemeClr val="dk1"/>
                </a:solidFill>
                <a:highlight>
                  <a:srgbClr val="FFFFFF"/>
                </a:highlight>
              </a:rPr>
              <a:t>First very known smog episode, London smog in 1953, when a lot of people died was a combination of pollution and bad weather conditions</a:t>
            </a:r>
            <a:endParaRPr>
              <a:solidFill>
                <a:schemeClr val="dk1"/>
              </a:solidFill>
            </a:endParaRPr>
          </a:p>
        </p:txBody>
      </p:sp>
      <p:sp>
        <p:nvSpPr>
          <p:cNvPr id="517" name="Google Shape;517;g167faa2235c_0_104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167faa2235c_0_3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167faa2235c_0_35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g167faa2235c_0_355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167faa2235c_0_3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167faa2235c_0_35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g167faa2235c_0_356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167faa2235c_0_3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167faa2235c_0_35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g167faa2235c_0_357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167faa2235c_0_3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167faa2235c_0_35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g167faa2235c_0_358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67faa2235c_0_3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167faa2235c_0_35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https://irceline.umotional.com/</a:t>
            </a:r>
            <a:endParaRPr/>
          </a:p>
          <a:p>
            <a:pPr indent="0" lvl="0" marL="0" rtl="0" algn="l">
              <a:spcBef>
                <a:spcPts val="0"/>
              </a:spcBef>
              <a:spcAft>
                <a:spcPts val="0"/>
              </a:spcAft>
              <a:buNone/>
            </a:pPr>
            <a:r>
              <a:t/>
            </a:r>
            <a:endParaRPr/>
          </a:p>
        </p:txBody>
      </p:sp>
      <p:sp>
        <p:nvSpPr>
          <p:cNvPr id="1332" name="Google Shape;1332;g167faa2235c_0_35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167faa2235c_0_3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167faa2235c_0_36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g167faa2235c_0_360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167faa2235c_0_3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167faa2235c_0_36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g167faa2235c_0_360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167faa2235c_0_3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167faa2235c_0_36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g167faa2235c_0_361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17805c836a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17805c836a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Information shared by the RI-URBANS project.</a:t>
            </a:r>
            <a:endParaRPr>
              <a:solidFill>
                <a:schemeClr val="dk1"/>
              </a:solidFill>
            </a:endParaRPr>
          </a:p>
          <a:p>
            <a:pPr indent="0" lvl="0" marL="0" rtl="0" algn="l">
              <a:lnSpc>
                <a:spcPct val="115000"/>
              </a:lnSpc>
              <a:spcBef>
                <a:spcPts val="0"/>
              </a:spcBef>
              <a:spcAft>
                <a:spcPts val="0"/>
              </a:spcAft>
              <a:buNone/>
            </a:pPr>
            <a:r>
              <a:rPr lang="en-GB">
                <a:solidFill>
                  <a:schemeClr val="dk1"/>
                </a:solidFill>
              </a:rPr>
              <a:t>Research Infrastructures Services Reinforcing Air Quality Monitoring Capacities in European Urban &amp; Industrial AreaS (Project n. 101036245) </a:t>
            </a:r>
            <a:r>
              <a:rPr lang="en-GB" u="sng">
                <a:solidFill>
                  <a:schemeClr val="hlink"/>
                </a:solidFill>
                <a:hlinkClick r:id="rId2"/>
              </a:rPr>
              <a:t>https://riurbans.eu/</a:t>
            </a:r>
            <a:endParaRPr u="sng">
              <a:solidFill>
                <a:schemeClr val="hlink"/>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17805c836a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17805c836a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67faa2235c_0_10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67faa2235c_0_10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GB">
                <a:solidFill>
                  <a:schemeClr val="dk1"/>
                </a:solidFill>
                <a:highlight>
                  <a:srgbClr val="FFFFFF"/>
                </a:highlight>
                <a:latin typeface="Arial"/>
                <a:ea typeface="Arial"/>
                <a:cs typeface="Arial"/>
                <a:sym typeface="Arial"/>
              </a:rPr>
              <a:t>The EU has been working for decades to improve air quality by controlling emissions of harmful substances into the atmosphere, improving fuel quality, and integrating environmental protection requirements into the transport, industrial and energy sectors. Air quality plans and measures to reduce air pollutant emissions and improve air quality have been implemented throughout Europe and form a core element in air quality management.</a:t>
            </a:r>
            <a:endParaRPr>
              <a:solidFill>
                <a:schemeClr val="dk1"/>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2"/>
              </a:buClr>
              <a:buSzPts val="1100"/>
              <a:buFont typeface="Arial"/>
              <a:buNone/>
            </a:pPr>
            <a:br>
              <a:rPr lang="en-GB">
                <a:solidFill>
                  <a:schemeClr val="dk1"/>
                </a:solidFill>
                <a:highlight>
                  <a:srgbClr val="FFFFFF"/>
                </a:highlight>
                <a:latin typeface="Arial"/>
                <a:ea typeface="Arial"/>
                <a:cs typeface="Arial"/>
                <a:sym typeface="Arial"/>
              </a:rPr>
            </a:br>
            <a:r>
              <a:rPr lang="en-GB">
                <a:solidFill>
                  <a:schemeClr val="dk1"/>
                </a:solidFill>
                <a:highlight>
                  <a:srgbClr val="FFFFFF"/>
                </a:highlight>
                <a:latin typeface="Arial"/>
                <a:ea typeface="Arial"/>
                <a:cs typeface="Arial"/>
                <a:sym typeface="Arial"/>
              </a:rPr>
              <a:t>The abatement measures implemented at the national level have addressed the whole set of emissions sectors, for example:</a:t>
            </a:r>
            <a:endParaRPr>
              <a:solidFill>
                <a:schemeClr val="dk1"/>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GB">
                <a:solidFill>
                  <a:schemeClr val="dk1"/>
                </a:solidFill>
                <a:highlight>
                  <a:srgbClr val="FFFFFF"/>
                </a:highlight>
                <a:latin typeface="Arial"/>
                <a:ea typeface="Arial"/>
                <a:cs typeface="Arial"/>
                <a:sym typeface="Arial"/>
              </a:rPr>
              <a:t>road traffic: low-emission zones, switching to cleaner public transport such as low-emission buses or trams, promoting cycling and walking, car-sharing schemes, lowering speed limits and issuing congestion charges;</a:t>
            </a:r>
            <a:endParaRPr>
              <a:solidFill>
                <a:schemeClr val="dk1"/>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GB">
                <a:solidFill>
                  <a:schemeClr val="dk1"/>
                </a:solidFill>
                <a:highlight>
                  <a:srgbClr val="FFFFFF"/>
                </a:highlight>
                <a:latin typeface="Arial"/>
                <a:ea typeface="Arial"/>
                <a:cs typeface="Arial"/>
                <a:sym typeface="Arial"/>
              </a:rPr>
              <a:t>residential heating: expanding district heating, using cleaner fuels for heating, reducing energy use via insulation of buildings, use of energy certification system/labelling;</a:t>
            </a:r>
            <a:endParaRPr>
              <a:solidFill>
                <a:schemeClr val="dk1"/>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GB">
                <a:solidFill>
                  <a:schemeClr val="dk1"/>
                </a:solidFill>
                <a:highlight>
                  <a:srgbClr val="FFFFFF"/>
                </a:highlight>
                <a:latin typeface="Arial"/>
                <a:ea typeface="Arial"/>
                <a:cs typeface="Arial"/>
                <a:sym typeface="Arial"/>
              </a:rPr>
              <a:t>inland shipping;</a:t>
            </a:r>
            <a:endParaRPr>
              <a:solidFill>
                <a:schemeClr val="dk1"/>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GB">
                <a:solidFill>
                  <a:schemeClr val="dk1"/>
                </a:solidFill>
                <a:highlight>
                  <a:srgbClr val="FFFFFF"/>
                </a:highlight>
                <a:latin typeface="Arial"/>
                <a:ea typeface="Arial"/>
                <a:cs typeface="Arial"/>
                <a:sym typeface="Arial"/>
              </a:rPr>
              <a:t>industry: implementation of the requirements of the Integrated Pollution Prevention and Control (IPPC) Directive;</a:t>
            </a:r>
            <a:endParaRPr>
              <a:solidFill>
                <a:schemeClr val="dk1"/>
              </a:solidFill>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Font typeface="Arial"/>
              <a:buChar char="●"/>
            </a:pPr>
            <a:r>
              <a:rPr lang="en-GB">
                <a:solidFill>
                  <a:schemeClr val="dk1"/>
                </a:solidFill>
                <a:highlight>
                  <a:srgbClr val="FFFFFF"/>
                </a:highlight>
                <a:latin typeface="Arial"/>
                <a:ea typeface="Arial"/>
                <a:cs typeface="Arial"/>
                <a:sym typeface="Arial"/>
              </a:rPr>
              <a:t>construction and demolition activities, including emissions from non-road mobile machinery</a:t>
            </a:r>
            <a:endParaRPr>
              <a:solidFill>
                <a:schemeClr val="dk1"/>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2"/>
              </a:buClr>
              <a:buSzPts val="1100"/>
              <a:buFont typeface="Arial"/>
              <a:buNone/>
            </a:pPr>
            <a:r>
              <a:t/>
            </a:r>
            <a:endParaRPr>
              <a:solidFill>
                <a:schemeClr val="dk1"/>
              </a:solidFill>
              <a:highlight>
                <a:srgbClr val="FFFFFF"/>
              </a:highlight>
              <a:latin typeface="Arial"/>
              <a:ea typeface="Arial"/>
              <a:cs typeface="Arial"/>
              <a:sym typeface="Arial"/>
            </a:endParaRPr>
          </a:p>
          <a:p>
            <a:pPr indent="0" lvl="0" marL="0" rtl="0" algn="l">
              <a:spcBef>
                <a:spcPts val="0"/>
              </a:spcBef>
              <a:spcAft>
                <a:spcPts val="0"/>
              </a:spcAft>
              <a:buClr>
                <a:schemeClr val="dk2"/>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530" name="Google Shape;530;g167faa2235c_0_10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17805c836a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5" name="Google Shape;1385;g17805c836a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17805c836a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3" name="Google Shape;1393;g17805c836a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Information shared by the RI-URBANS project. Deliverable 2.5: </a:t>
            </a:r>
            <a:r>
              <a:rPr lang="en-GB" u="sng">
                <a:solidFill>
                  <a:schemeClr val="hlink"/>
                </a:solidFill>
                <a:hlinkClick r:id="rId2"/>
              </a:rPr>
              <a:t>https://riurbans.eu/work-package-2/#deliverables-wp2</a:t>
            </a:r>
            <a:endParaRPr u="sng">
              <a:solidFill>
                <a:schemeClr val="hlink"/>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GB">
                <a:solidFill>
                  <a:schemeClr val="dk1"/>
                </a:solidFill>
              </a:rPr>
              <a:t>Research Infrastructures Services Reinforcing Air Quality Monitoring Capacities in European Urban &amp; Industrial AreaS (Project n. 101036245) </a:t>
            </a:r>
            <a:r>
              <a:rPr lang="en-GB" u="sng">
                <a:solidFill>
                  <a:schemeClr val="hlink"/>
                </a:solidFill>
                <a:hlinkClick r:id="rId3"/>
              </a:rPr>
              <a:t>https://riurbans.eu/</a:t>
            </a:r>
            <a:endParaRPr u="sng">
              <a:solidFill>
                <a:schemeClr val="hlink"/>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167faa2235c_0_36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g167faa2235c_0_3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g167faa2235c_0_36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g167faa2235c_0_3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167faa2235c_0_36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g167faa2235c_0_3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167faa2235c_0_36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g167faa2235c_0_36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167faa2235c_0_36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g167faa2235c_0_3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167faa2235c_0_36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g167faa2235c_0_3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167faa2235c_0_36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g167faa2235c_0_3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167faa2235c_0_36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g167faa2235c_0_3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6.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6.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1" name="Shape 61"/>
        <p:cNvGrpSpPr/>
        <p:nvPr/>
      </p:nvGrpSpPr>
      <p:grpSpPr>
        <a:xfrm>
          <a:off x="0" y="0"/>
          <a:ext cx="0" cy="0"/>
          <a:chOff x="0" y="0"/>
          <a:chExt cx="0" cy="0"/>
        </a:xfrm>
      </p:grpSpPr>
      <p:pic>
        <p:nvPicPr>
          <p:cNvPr descr="A low angle view of a building&#10;&#10;Description automatically generated with low confidence" id="62" name="Google Shape;62;p14"/>
          <p:cNvPicPr preferRelativeResize="0"/>
          <p:nvPr/>
        </p:nvPicPr>
        <p:blipFill rotWithShape="1">
          <a:blip r:embed="rId2">
            <a:alphaModFix/>
          </a:blip>
          <a:srcRect b="0" l="0" r="43649" t="0"/>
          <a:stretch/>
        </p:blipFill>
        <p:spPr>
          <a:xfrm>
            <a:off x="6682217" y="1543050"/>
            <a:ext cx="2461784" cy="2914650"/>
          </a:xfrm>
          <a:prstGeom prst="rect">
            <a:avLst/>
          </a:prstGeom>
          <a:noFill/>
          <a:ln>
            <a:noFill/>
          </a:ln>
        </p:spPr>
      </p:pic>
      <p:sp>
        <p:nvSpPr>
          <p:cNvPr id="63" name="Google Shape;63;p14"/>
          <p:cNvSpPr/>
          <p:nvPr/>
        </p:nvSpPr>
        <p:spPr>
          <a:xfrm>
            <a:off x="1200150" y="0"/>
            <a:ext cx="3771900" cy="44577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4" name="Google Shape;64;p14"/>
          <p:cNvSpPr txBox="1"/>
          <p:nvPr>
            <p:ph type="ctrTitle"/>
          </p:nvPr>
        </p:nvSpPr>
        <p:spPr>
          <a:xfrm>
            <a:off x="1313833" y="2264780"/>
            <a:ext cx="36345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Corbel"/>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5" name="Google Shape;65;p14"/>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sz="1400">
                <a:solidFill>
                  <a:schemeClr val="lt1"/>
                </a:solidFill>
              </a:defRPr>
            </a:lvl1pPr>
            <a:lvl2pPr lvl="1" rtl="0" algn="ctr">
              <a:lnSpc>
                <a:spcPct val="90000"/>
              </a:lnSpc>
              <a:spcBef>
                <a:spcPts val="300"/>
              </a:spcBef>
              <a:spcAft>
                <a:spcPts val="0"/>
              </a:spcAft>
              <a:buClr>
                <a:schemeClr val="dk1"/>
              </a:buClr>
              <a:buSzPts val="1500"/>
              <a:buNone/>
              <a:defRPr sz="1500"/>
            </a:lvl2pPr>
            <a:lvl3pPr lvl="2" rtl="0" algn="ctr">
              <a:lnSpc>
                <a:spcPct val="90000"/>
              </a:lnSpc>
              <a:spcBef>
                <a:spcPts val="300"/>
              </a:spcBef>
              <a:spcAft>
                <a:spcPts val="0"/>
              </a:spcAft>
              <a:buClr>
                <a:schemeClr val="dk1"/>
              </a:buClr>
              <a:buSzPts val="1400"/>
              <a:buNone/>
              <a:defRPr sz="1400"/>
            </a:lvl3pPr>
            <a:lvl4pPr lvl="3" rtl="0" algn="ctr">
              <a:lnSpc>
                <a:spcPct val="90000"/>
              </a:lnSpc>
              <a:spcBef>
                <a:spcPts val="300"/>
              </a:spcBef>
              <a:spcAft>
                <a:spcPts val="0"/>
              </a:spcAft>
              <a:buClr>
                <a:schemeClr val="dk1"/>
              </a:buClr>
              <a:buSzPts val="1200"/>
              <a:buNone/>
              <a:defRPr sz="1200"/>
            </a:lvl4pPr>
            <a:lvl5pPr lvl="4" rtl="0" algn="ctr">
              <a:lnSpc>
                <a:spcPct val="90000"/>
              </a:lnSpc>
              <a:spcBef>
                <a:spcPts val="300"/>
              </a:spcBef>
              <a:spcAft>
                <a:spcPts val="0"/>
              </a:spcAft>
              <a:buClr>
                <a:schemeClr val="dk1"/>
              </a:buClr>
              <a:buSzPts val="1200"/>
              <a:buNone/>
              <a:defRPr sz="1200"/>
            </a:lvl5pPr>
            <a:lvl6pPr lvl="5" rtl="0" algn="ctr">
              <a:lnSpc>
                <a:spcPct val="90000"/>
              </a:lnSpc>
              <a:spcBef>
                <a:spcPts val="300"/>
              </a:spcBef>
              <a:spcAft>
                <a:spcPts val="0"/>
              </a:spcAft>
              <a:buClr>
                <a:schemeClr val="dk1"/>
              </a:buClr>
              <a:buSzPts val="1200"/>
              <a:buNone/>
              <a:defRPr sz="1200"/>
            </a:lvl6pPr>
            <a:lvl7pPr lvl="6" rtl="0" algn="ctr">
              <a:lnSpc>
                <a:spcPct val="90000"/>
              </a:lnSpc>
              <a:spcBef>
                <a:spcPts val="300"/>
              </a:spcBef>
              <a:spcAft>
                <a:spcPts val="0"/>
              </a:spcAft>
              <a:buClr>
                <a:schemeClr val="dk1"/>
              </a:buClr>
              <a:buSzPts val="1200"/>
              <a:buNone/>
              <a:defRPr sz="1200"/>
            </a:lvl7pPr>
            <a:lvl8pPr lvl="7" rtl="0" algn="ctr">
              <a:lnSpc>
                <a:spcPct val="90000"/>
              </a:lnSpc>
              <a:spcBef>
                <a:spcPts val="300"/>
              </a:spcBef>
              <a:spcAft>
                <a:spcPts val="0"/>
              </a:spcAft>
              <a:buClr>
                <a:schemeClr val="dk1"/>
              </a:buClr>
              <a:buSzPts val="1200"/>
              <a:buNone/>
              <a:defRPr sz="1200"/>
            </a:lvl8pPr>
            <a:lvl9pPr lvl="8" rtl="0" algn="ctr">
              <a:lnSpc>
                <a:spcPct val="90000"/>
              </a:lnSpc>
              <a:spcBef>
                <a:spcPts val="300"/>
              </a:spcBef>
              <a:spcAft>
                <a:spcPts val="0"/>
              </a:spcAft>
              <a:buClr>
                <a:schemeClr val="dk1"/>
              </a:buClr>
              <a:buSzPts val="1200"/>
              <a:buNone/>
              <a:defRPr sz="1200"/>
            </a:lvl9pPr>
          </a:lstStyle>
          <a:p/>
        </p:txBody>
      </p:sp>
      <p:pic>
        <p:nvPicPr>
          <p:cNvPr descr="Closeup of plant shoot" id="66" name="Google Shape;66;p14"/>
          <p:cNvPicPr preferRelativeResize="0"/>
          <p:nvPr/>
        </p:nvPicPr>
        <p:blipFill rotWithShape="1">
          <a:blip r:embed="rId3">
            <a:alphaModFix/>
          </a:blip>
          <a:srcRect b="0" l="0" r="0" t="0"/>
          <a:stretch/>
        </p:blipFill>
        <p:spPr>
          <a:xfrm>
            <a:off x="5054346" y="1543050"/>
            <a:ext cx="1545576" cy="2914650"/>
          </a:xfrm>
          <a:prstGeom prst="rect">
            <a:avLst/>
          </a:prstGeom>
          <a:noFill/>
          <a:ln>
            <a:noFill/>
          </a:ln>
        </p:spPr>
      </p:pic>
      <p:pic>
        <p:nvPicPr>
          <p:cNvPr id="67" name="Google Shape;67;p14"/>
          <p:cNvPicPr preferRelativeResize="0"/>
          <p:nvPr/>
        </p:nvPicPr>
        <p:blipFill rotWithShape="1">
          <a:blip r:embed="rId4">
            <a:alphaModFix/>
          </a:blip>
          <a:srcRect b="0" l="0" r="0" t="0"/>
          <a:stretch/>
        </p:blipFill>
        <p:spPr>
          <a:xfrm>
            <a:off x="5379664" y="207514"/>
            <a:ext cx="3279402" cy="1096011"/>
          </a:xfrm>
          <a:prstGeom prst="rect">
            <a:avLst/>
          </a:prstGeom>
          <a:noFill/>
          <a:ln>
            <a:noFill/>
          </a:ln>
        </p:spPr>
      </p:pic>
      <p:pic>
        <p:nvPicPr>
          <p:cNvPr id="68" name="Google Shape;68;p14"/>
          <p:cNvPicPr preferRelativeResize="0"/>
          <p:nvPr/>
        </p:nvPicPr>
        <p:blipFill rotWithShape="1">
          <a:blip r:embed="rId5">
            <a:alphaModFix/>
          </a:blip>
          <a:srcRect b="0" l="43807" r="0" t="0"/>
          <a:stretch/>
        </p:blipFill>
        <p:spPr>
          <a:xfrm flipH="1">
            <a:off x="5054348" y="1543051"/>
            <a:ext cx="1545574" cy="2914650"/>
          </a:xfrm>
          <a:prstGeom prst="rect">
            <a:avLst/>
          </a:prstGeom>
          <a:noFill/>
          <a:ln>
            <a:noFill/>
          </a:ln>
        </p:spPr>
      </p:pic>
      <p:pic>
        <p:nvPicPr>
          <p:cNvPr descr="Building, green Bill and flowers blooming in flower bed of business district clean city air stock pictures, royalty-free photos &amp; images" id="69" name="Google Shape;69;p14"/>
          <p:cNvPicPr preferRelativeResize="0"/>
          <p:nvPr/>
        </p:nvPicPr>
        <p:blipFill rotWithShape="1">
          <a:blip r:embed="rId6">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 name="Shape 70"/>
        <p:cNvGrpSpPr/>
        <p:nvPr/>
      </p:nvGrpSpPr>
      <p:grpSpPr>
        <a:xfrm>
          <a:off x="0" y="0"/>
          <a:ext cx="0" cy="0"/>
          <a:chOff x="0" y="0"/>
          <a:chExt cx="0" cy="0"/>
        </a:xfrm>
      </p:grpSpPr>
      <p:sp>
        <p:nvSpPr>
          <p:cNvPr id="71" name="Google Shape;71;p1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2" name="Google Shape;72;p1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73" name="Google Shape;73;p15"/>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lvl1pPr indent="0" lvl="0" marL="0" rtl="0" algn="l">
              <a:spcBef>
                <a:spcPts val="0"/>
              </a:spcBef>
              <a:buNone/>
              <a:defRPr b="0" i="0" sz="800" u="none" cap="none" strike="noStrike">
                <a:solidFill>
                  <a:srgbClr val="455500"/>
                </a:solidFill>
                <a:latin typeface="Corbel"/>
                <a:ea typeface="Corbel"/>
                <a:cs typeface="Corbel"/>
                <a:sym typeface="Corbel"/>
              </a:defRPr>
            </a:lvl1pPr>
            <a:lvl2pPr indent="0" lvl="1" marL="0" rtl="0" algn="l">
              <a:spcBef>
                <a:spcPts val="0"/>
              </a:spcBef>
              <a:buNone/>
              <a:defRPr b="0" i="0" sz="800" u="none" cap="none" strike="noStrike">
                <a:solidFill>
                  <a:srgbClr val="455500"/>
                </a:solidFill>
                <a:latin typeface="Corbel"/>
                <a:ea typeface="Corbel"/>
                <a:cs typeface="Corbel"/>
                <a:sym typeface="Corbel"/>
              </a:defRPr>
            </a:lvl2pPr>
            <a:lvl3pPr indent="0" lvl="2" marL="0" rtl="0" algn="l">
              <a:spcBef>
                <a:spcPts val="0"/>
              </a:spcBef>
              <a:buNone/>
              <a:defRPr b="0" i="0" sz="800" u="none" cap="none" strike="noStrike">
                <a:solidFill>
                  <a:srgbClr val="455500"/>
                </a:solidFill>
                <a:latin typeface="Corbel"/>
                <a:ea typeface="Corbel"/>
                <a:cs typeface="Corbel"/>
                <a:sym typeface="Corbel"/>
              </a:defRPr>
            </a:lvl3pPr>
            <a:lvl4pPr indent="0" lvl="3" marL="0" rtl="0" algn="l">
              <a:spcBef>
                <a:spcPts val="0"/>
              </a:spcBef>
              <a:buNone/>
              <a:defRPr b="0" i="0" sz="800" u="none" cap="none" strike="noStrike">
                <a:solidFill>
                  <a:srgbClr val="455500"/>
                </a:solidFill>
                <a:latin typeface="Corbel"/>
                <a:ea typeface="Corbel"/>
                <a:cs typeface="Corbel"/>
                <a:sym typeface="Corbel"/>
              </a:defRPr>
            </a:lvl4pPr>
            <a:lvl5pPr indent="0" lvl="4" marL="0" rtl="0" algn="l">
              <a:spcBef>
                <a:spcPts val="0"/>
              </a:spcBef>
              <a:buNone/>
              <a:defRPr b="0" i="0" sz="800" u="none" cap="none" strike="noStrike">
                <a:solidFill>
                  <a:srgbClr val="455500"/>
                </a:solidFill>
                <a:latin typeface="Corbel"/>
                <a:ea typeface="Corbel"/>
                <a:cs typeface="Corbel"/>
                <a:sym typeface="Corbel"/>
              </a:defRPr>
            </a:lvl5pPr>
            <a:lvl6pPr indent="0" lvl="5" marL="0" rtl="0" algn="l">
              <a:spcBef>
                <a:spcPts val="0"/>
              </a:spcBef>
              <a:buNone/>
              <a:defRPr b="0" i="0" sz="800" u="none" cap="none" strike="noStrike">
                <a:solidFill>
                  <a:srgbClr val="455500"/>
                </a:solidFill>
                <a:latin typeface="Corbel"/>
                <a:ea typeface="Corbel"/>
                <a:cs typeface="Corbel"/>
                <a:sym typeface="Corbel"/>
              </a:defRPr>
            </a:lvl6pPr>
            <a:lvl7pPr indent="0" lvl="6" marL="0" rtl="0" algn="l">
              <a:spcBef>
                <a:spcPts val="0"/>
              </a:spcBef>
              <a:buNone/>
              <a:defRPr b="0" i="0" sz="800" u="none" cap="none" strike="noStrike">
                <a:solidFill>
                  <a:srgbClr val="455500"/>
                </a:solidFill>
                <a:latin typeface="Corbel"/>
                <a:ea typeface="Corbel"/>
                <a:cs typeface="Corbel"/>
                <a:sym typeface="Corbel"/>
              </a:defRPr>
            </a:lvl7pPr>
            <a:lvl8pPr indent="0" lvl="7" marL="0" rtl="0" algn="l">
              <a:spcBef>
                <a:spcPts val="0"/>
              </a:spcBef>
              <a:buNone/>
              <a:defRPr b="0" i="0" sz="800" u="none" cap="none" strike="noStrike">
                <a:solidFill>
                  <a:srgbClr val="455500"/>
                </a:solidFill>
                <a:latin typeface="Corbel"/>
                <a:ea typeface="Corbel"/>
                <a:cs typeface="Corbel"/>
                <a:sym typeface="Corbel"/>
              </a:defRPr>
            </a:lvl8pPr>
            <a:lvl9pPr indent="0" lvl="8" marL="0" rtl="0" algn="l">
              <a:spcBef>
                <a:spcPts val="0"/>
              </a:spcBef>
              <a:buNone/>
              <a:defRPr b="0" i="0" sz="800" u="none" cap="none" strike="noStrike">
                <a:solidFill>
                  <a:srgbClr val="455500"/>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GB"/>
              <a:t>‹#›</a:t>
            </a:fld>
            <a:endParaRPr/>
          </a:p>
        </p:txBody>
      </p:sp>
      <p:sp>
        <p:nvSpPr>
          <p:cNvPr id="74" name="Google Shape;74;p1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75" name="Google Shape;75;p15"/>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 name="Shape 76"/>
        <p:cNvGrpSpPr/>
        <p:nvPr/>
      </p:nvGrpSpPr>
      <p:grpSpPr>
        <a:xfrm>
          <a:off x="0" y="0"/>
          <a:ext cx="0" cy="0"/>
          <a:chOff x="0" y="0"/>
          <a:chExt cx="0" cy="0"/>
        </a:xfrm>
      </p:grpSpPr>
      <p:sp>
        <p:nvSpPr>
          <p:cNvPr id="77" name="Google Shape;77;p16"/>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8" name="Google Shape;78;p16"/>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79" name="Google Shape;79;p16"/>
          <p:cNvSpPr txBox="1"/>
          <p:nvPr>
            <p:ph idx="2" type="body"/>
          </p:nvPr>
        </p:nvSpPr>
        <p:spPr>
          <a:xfrm>
            <a:off x="4629150"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80" name="Google Shape;80;p16"/>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81" name="Google Shape;81;p16"/>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 name="Google Shape;82;p1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83" name="Google Shape;83;p16"/>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84" name="Google Shape;84;p16"/>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85" name="Shape 85"/>
        <p:cNvGrpSpPr/>
        <p:nvPr/>
      </p:nvGrpSpPr>
      <p:grpSpPr>
        <a:xfrm>
          <a:off x="0" y="0"/>
          <a:ext cx="0" cy="0"/>
          <a:chOff x="0" y="0"/>
          <a:chExt cx="0" cy="0"/>
        </a:xfrm>
      </p:grpSpPr>
      <p:sp>
        <p:nvSpPr>
          <p:cNvPr id="86" name="Google Shape;86;p17"/>
          <p:cNvSpPr/>
          <p:nvPr/>
        </p:nvSpPr>
        <p:spPr>
          <a:xfrm>
            <a:off x="1200149" y="1544360"/>
            <a:ext cx="5399700" cy="29148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87" name="Google Shape;87;p17"/>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4400"/>
              <a:buFont typeface="Corbel"/>
              <a:buNone/>
              <a:defRPr sz="4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8" name="Google Shape;88;p17"/>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300"/>
              </a:spcBef>
              <a:spcAft>
                <a:spcPts val="0"/>
              </a:spcAft>
              <a:buClr>
                <a:schemeClr val="dk1"/>
              </a:buClr>
              <a:buSzPts val="1500"/>
              <a:buNone/>
              <a:defRPr sz="1500"/>
            </a:lvl2pPr>
            <a:lvl3pPr indent="-228600" lvl="2" marL="1371600" rtl="0" algn="l">
              <a:lnSpc>
                <a:spcPct val="90000"/>
              </a:lnSpc>
              <a:spcBef>
                <a:spcPts val="300"/>
              </a:spcBef>
              <a:spcAft>
                <a:spcPts val="0"/>
              </a:spcAft>
              <a:buClr>
                <a:schemeClr val="dk1"/>
              </a:buClr>
              <a:buSzPts val="1400"/>
              <a:buNone/>
              <a:defRPr sz="1400"/>
            </a:lvl3pPr>
            <a:lvl4pPr indent="-228600" lvl="3" marL="1828800" rtl="0" algn="l">
              <a:lnSpc>
                <a:spcPct val="90000"/>
              </a:lnSpc>
              <a:spcBef>
                <a:spcPts val="300"/>
              </a:spcBef>
              <a:spcAft>
                <a:spcPts val="0"/>
              </a:spcAft>
              <a:buClr>
                <a:schemeClr val="dk1"/>
              </a:buClr>
              <a:buSzPts val="1200"/>
              <a:buNone/>
              <a:defRPr sz="1200"/>
            </a:lvl4pPr>
            <a:lvl5pPr indent="-228600" lvl="4" marL="2286000" rtl="0" algn="l">
              <a:lnSpc>
                <a:spcPct val="90000"/>
              </a:lnSpc>
              <a:spcBef>
                <a:spcPts val="300"/>
              </a:spcBef>
              <a:spcAft>
                <a:spcPts val="0"/>
              </a:spcAft>
              <a:buClr>
                <a:schemeClr val="dk1"/>
              </a:buClr>
              <a:buSzPts val="1200"/>
              <a:buNone/>
              <a:defRPr sz="1200"/>
            </a:lvl5pPr>
            <a:lvl6pPr indent="-228600" lvl="5" marL="2743200" rtl="0" algn="l">
              <a:lnSpc>
                <a:spcPct val="90000"/>
              </a:lnSpc>
              <a:spcBef>
                <a:spcPts val="300"/>
              </a:spcBef>
              <a:spcAft>
                <a:spcPts val="0"/>
              </a:spcAft>
              <a:buClr>
                <a:schemeClr val="dk1"/>
              </a:buClr>
              <a:buSzPts val="1200"/>
              <a:buNone/>
              <a:defRPr sz="1200"/>
            </a:lvl6pPr>
            <a:lvl7pPr indent="-228600" lvl="6" marL="3200400" rtl="0" algn="l">
              <a:lnSpc>
                <a:spcPct val="90000"/>
              </a:lnSpc>
              <a:spcBef>
                <a:spcPts val="300"/>
              </a:spcBef>
              <a:spcAft>
                <a:spcPts val="0"/>
              </a:spcAft>
              <a:buClr>
                <a:schemeClr val="dk1"/>
              </a:buClr>
              <a:buSzPts val="1200"/>
              <a:buNone/>
              <a:defRPr sz="1200"/>
            </a:lvl7pPr>
            <a:lvl8pPr indent="-228600" lvl="7" marL="3657600" rtl="0" algn="l">
              <a:lnSpc>
                <a:spcPct val="90000"/>
              </a:lnSpc>
              <a:spcBef>
                <a:spcPts val="300"/>
              </a:spcBef>
              <a:spcAft>
                <a:spcPts val="0"/>
              </a:spcAft>
              <a:buClr>
                <a:schemeClr val="dk1"/>
              </a:buClr>
              <a:buSzPts val="1200"/>
              <a:buNone/>
              <a:defRPr sz="1200"/>
            </a:lvl8pPr>
            <a:lvl9pPr indent="-228600" lvl="8" marL="4114800" rtl="0" algn="l">
              <a:lnSpc>
                <a:spcPct val="90000"/>
              </a:lnSpc>
              <a:spcBef>
                <a:spcPts val="300"/>
              </a:spcBef>
              <a:spcAft>
                <a:spcPts val="0"/>
              </a:spcAft>
              <a:buClr>
                <a:schemeClr val="dk1"/>
              </a:buClr>
              <a:buSzPts val="1200"/>
              <a:buNone/>
              <a:defRPr sz="1200"/>
            </a:lvl9pPr>
          </a:lstStyle>
          <a:p/>
        </p:txBody>
      </p:sp>
      <p:pic>
        <p:nvPicPr>
          <p:cNvPr descr="Closeup of green plants" id="89" name="Google Shape;89;p17"/>
          <p:cNvPicPr preferRelativeResize="0"/>
          <p:nvPr/>
        </p:nvPicPr>
        <p:blipFill rotWithShape="1">
          <a:blip r:embed="rId2">
            <a:alphaModFix/>
          </a:blip>
          <a:srcRect b="0" l="0" r="0" t="0"/>
          <a:stretch/>
        </p:blipFill>
        <p:spPr>
          <a:xfrm>
            <a:off x="0" y="1544360"/>
            <a:ext cx="1117854" cy="2914650"/>
          </a:xfrm>
          <a:prstGeom prst="rect">
            <a:avLst/>
          </a:prstGeom>
          <a:noFill/>
          <a:ln>
            <a:noFill/>
          </a:ln>
        </p:spPr>
      </p:pic>
      <p:pic>
        <p:nvPicPr>
          <p:cNvPr id="90" name="Google Shape;90;p17"/>
          <p:cNvPicPr preferRelativeResize="0"/>
          <p:nvPr/>
        </p:nvPicPr>
        <p:blipFill rotWithShape="1">
          <a:blip r:embed="rId3">
            <a:alphaModFix/>
          </a:blip>
          <a:srcRect b="0" l="0" r="7732" t="0"/>
          <a:stretch/>
        </p:blipFill>
        <p:spPr>
          <a:xfrm>
            <a:off x="6599921" y="269114"/>
            <a:ext cx="2300670" cy="833371"/>
          </a:xfrm>
          <a:prstGeom prst="rect">
            <a:avLst/>
          </a:prstGeom>
          <a:noFill/>
          <a:ln>
            <a:noFill/>
          </a:ln>
        </p:spPr>
      </p:pic>
      <p:pic>
        <p:nvPicPr>
          <p:cNvPr id="91" name="Google Shape;91;p17"/>
          <p:cNvPicPr preferRelativeResize="0"/>
          <p:nvPr/>
        </p:nvPicPr>
        <p:blipFill rotWithShape="1">
          <a:blip r:embed="rId4">
            <a:alphaModFix/>
          </a:blip>
          <a:srcRect b="0" l="-3717" r="9608" t="0"/>
          <a:stretch/>
        </p:blipFill>
        <p:spPr>
          <a:xfrm flipH="1">
            <a:off x="6682217" y="1543050"/>
            <a:ext cx="2576083" cy="2914650"/>
          </a:xfrm>
          <a:prstGeom prst="rect">
            <a:avLst/>
          </a:prstGeom>
          <a:noFill/>
          <a:ln>
            <a:noFill/>
          </a:ln>
        </p:spPr>
      </p:pic>
      <p:pic>
        <p:nvPicPr>
          <p:cNvPr descr="Building, green Bill and flowers blooming in flower bed of business district clean city air stock pictures, royalty-free photos &amp; images" id="92" name="Google Shape;92;p17"/>
          <p:cNvPicPr preferRelativeResize="0"/>
          <p:nvPr/>
        </p:nvPicPr>
        <p:blipFill rotWithShape="1">
          <a:blip r:embed="rId5">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826">
          <p15:clr>
            <a:srgbClr val="FDE53C"/>
          </p15:clr>
        </p15:guide>
        <p15:guide id="2" orient="horz" pos="972">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3" name="Shape 93"/>
        <p:cNvGrpSpPr/>
        <p:nvPr/>
      </p:nvGrpSpPr>
      <p:grpSpPr>
        <a:xfrm>
          <a:off x="0" y="0"/>
          <a:ext cx="0" cy="0"/>
          <a:chOff x="0" y="0"/>
          <a:chExt cx="0" cy="0"/>
        </a:xfrm>
      </p:grpSpPr>
      <p:sp>
        <p:nvSpPr>
          <p:cNvPr id="94" name="Google Shape;94;p1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5" name="Google Shape;95;p18"/>
          <p:cNvSpPr txBox="1"/>
          <p:nvPr>
            <p:ph idx="1" type="body"/>
          </p:nvPr>
        </p:nvSpPr>
        <p:spPr>
          <a:xfrm>
            <a:off x="1057274" y="1165860"/>
            <a:ext cx="34566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96" name="Google Shape;96;p18"/>
          <p:cNvSpPr txBox="1"/>
          <p:nvPr>
            <p:ph idx="2" type="body"/>
          </p:nvPr>
        </p:nvSpPr>
        <p:spPr>
          <a:xfrm>
            <a:off x="1057274" y="1825610"/>
            <a:ext cx="34566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97" name="Google Shape;97;p18"/>
          <p:cNvSpPr txBox="1"/>
          <p:nvPr>
            <p:ph idx="3" type="body"/>
          </p:nvPr>
        </p:nvSpPr>
        <p:spPr>
          <a:xfrm>
            <a:off x="4629150" y="1165860"/>
            <a:ext cx="3457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98" name="Google Shape;98;p18"/>
          <p:cNvSpPr txBox="1"/>
          <p:nvPr>
            <p:ph idx="4" type="body"/>
          </p:nvPr>
        </p:nvSpPr>
        <p:spPr>
          <a:xfrm>
            <a:off x="4629150" y="1825610"/>
            <a:ext cx="34575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99" name="Google Shape;99;p18"/>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18"/>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1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02" name="Google Shape;102;p18"/>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03" name="Google Shape;103;p18"/>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1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6" name="Google Shape;106;p19"/>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7" name="Google Shape;107;p19"/>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1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09" name="Google Shape;109;p19"/>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10" name="Google Shape;110;p19"/>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1" name="Shape 111"/>
        <p:cNvGrpSpPr/>
        <p:nvPr/>
      </p:nvGrpSpPr>
      <p:grpSpPr>
        <a:xfrm>
          <a:off x="0" y="0"/>
          <a:ext cx="0" cy="0"/>
          <a:chOff x="0" y="0"/>
          <a:chExt cx="0" cy="0"/>
        </a:xfrm>
      </p:grpSpPr>
      <p:sp>
        <p:nvSpPr>
          <p:cNvPr id="112" name="Google Shape;112;p20"/>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3" name="Google Shape;113;p20"/>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15" name="Google Shape;115;p20"/>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16" name="Google Shape;116;p20"/>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7" name="Shape 117"/>
        <p:cNvGrpSpPr/>
        <p:nvPr/>
      </p:nvGrpSpPr>
      <p:grpSpPr>
        <a:xfrm>
          <a:off x="0" y="0"/>
          <a:ext cx="0" cy="0"/>
          <a:chOff x="0" y="0"/>
          <a:chExt cx="0" cy="0"/>
        </a:xfrm>
      </p:grpSpPr>
      <p:sp>
        <p:nvSpPr>
          <p:cNvPr id="118" name="Google Shape;118;p21"/>
          <p:cNvSpPr txBox="1"/>
          <p:nvPr>
            <p:ph type="title"/>
          </p:nvPr>
        </p:nvSpPr>
        <p:spPr>
          <a:xfrm>
            <a:off x="5011825"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9" name="Google Shape;119;p21"/>
          <p:cNvSpPr txBox="1"/>
          <p:nvPr>
            <p:ph idx="1" type="body"/>
          </p:nvPr>
        </p:nvSpPr>
        <p:spPr>
          <a:xfrm>
            <a:off x="1057274" y="686942"/>
            <a:ext cx="3912900" cy="37995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20" name="Google Shape;120;p21"/>
          <p:cNvSpPr txBox="1"/>
          <p:nvPr>
            <p:ph idx="2" type="body"/>
          </p:nvPr>
        </p:nvSpPr>
        <p:spPr>
          <a:xfrm>
            <a:off x="5011825"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121" name="Google Shape;121;p21"/>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22" name="Google Shape;122;p21"/>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24" name="Google Shape;124;p21"/>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5" name="Shape 125"/>
        <p:cNvGrpSpPr/>
        <p:nvPr/>
      </p:nvGrpSpPr>
      <p:grpSpPr>
        <a:xfrm>
          <a:off x="0" y="0"/>
          <a:ext cx="0" cy="0"/>
          <a:chOff x="0" y="0"/>
          <a:chExt cx="0" cy="0"/>
        </a:xfrm>
      </p:grpSpPr>
      <p:sp>
        <p:nvSpPr>
          <p:cNvPr id="126" name="Google Shape;126;p22"/>
          <p:cNvSpPr txBox="1"/>
          <p:nvPr>
            <p:ph type="title"/>
          </p:nvPr>
        </p:nvSpPr>
        <p:spPr>
          <a:xfrm>
            <a:off x="5011826"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127" name="Google Shape;127;p22"/>
          <p:cNvSpPr/>
          <p:nvPr>
            <p:ph idx="2" type="pic"/>
          </p:nvPr>
        </p:nvSpPr>
        <p:spPr>
          <a:xfrm>
            <a:off x="0" y="686942"/>
            <a:ext cx="4970100" cy="3799500"/>
          </a:xfrm>
          <a:prstGeom prst="rect">
            <a:avLst/>
          </a:prstGeom>
          <a:noFill/>
          <a:ln>
            <a:noFill/>
          </a:ln>
        </p:spPr>
      </p:sp>
      <p:sp>
        <p:nvSpPr>
          <p:cNvPr id="128" name="Google Shape;128;p22"/>
          <p:cNvSpPr txBox="1"/>
          <p:nvPr>
            <p:ph idx="1" type="body"/>
          </p:nvPr>
        </p:nvSpPr>
        <p:spPr>
          <a:xfrm>
            <a:off x="5011826"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129" name="Google Shape;129;p22"/>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30" name="Google Shape;130;p22"/>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1" name="Google Shape;131;p2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32" name="Google Shape;132;p22"/>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33" name="Google Shape;133;p22"/>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4" name="Shape 134"/>
        <p:cNvGrpSpPr/>
        <p:nvPr/>
      </p:nvGrpSpPr>
      <p:grpSpPr>
        <a:xfrm>
          <a:off x="0" y="0"/>
          <a:ext cx="0" cy="0"/>
          <a:chOff x="0" y="0"/>
          <a:chExt cx="0" cy="0"/>
        </a:xfrm>
      </p:grpSpPr>
      <p:sp>
        <p:nvSpPr>
          <p:cNvPr id="135" name="Google Shape;135;p2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23"/>
          <p:cNvSpPr txBox="1"/>
          <p:nvPr>
            <p:ph idx="1" type="body"/>
          </p:nvPr>
        </p:nvSpPr>
        <p:spPr>
          <a:xfrm rot="5400000">
            <a:off x="2839331" y="-607349"/>
            <a:ext cx="3465300" cy="70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137" name="Google Shape;137;p23"/>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38" name="Google Shape;138;p23"/>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40" name="Google Shape;140;p23"/>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41" name="Google Shape;141;p23"/>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2" name="Shape 142"/>
        <p:cNvGrpSpPr/>
        <p:nvPr/>
      </p:nvGrpSpPr>
      <p:grpSpPr>
        <a:xfrm>
          <a:off x="0" y="0"/>
          <a:ext cx="0" cy="0"/>
          <a:chOff x="0" y="0"/>
          <a:chExt cx="0" cy="0"/>
        </a:xfrm>
      </p:grpSpPr>
      <p:sp>
        <p:nvSpPr>
          <p:cNvPr id="143" name="Google Shape;143;p24"/>
          <p:cNvSpPr txBox="1"/>
          <p:nvPr>
            <p:ph type="title"/>
          </p:nvPr>
        </p:nvSpPr>
        <p:spPr>
          <a:xfrm rot="5400000">
            <a:off x="5070375" y="1616325"/>
            <a:ext cx="4489800" cy="15429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4" name="Google Shape;144;p24"/>
          <p:cNvSpPr txBox="1"/>
          <p:nvPr>
            <p:ph idx="1" type="body"/>
          </p:nvPr>
        </p:nvSpPr>
        <p:spPr>
          <a:xfrm rot="5400000">
            <a:off x="1284075" y="-512625"/>
            <a:ext cx="44898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145" name="Google Shape;145;p24"/>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24"/>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2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48" name="Google Shape;148;p24"/>
          <p:cNvPicPr preferRelativeResize="0"/>
          <p:nvPr/>
        </p:nvPicPr>
        <p:blipFill rotWithShape="1">
          <a:blip r:embed="rId2">
            <a:alphaModFix/>
          </a:blip>
          <a:srcRect b="0" l="0" r="0" t="0"/>
          <a:stretch/>
        </p:blipFill>
        <p:spPr>
          <a:xfrm rot="5400000">
            <a:off x="8041191" y="3944386"/>
            <a:ext cx="1540483" cy="514846"/>
          </a:xfrm>
          <a:prstGeom prst="rect">
            <a:avLst/>
          </a:prstGeom>
          <a:noFill/>
          <a:ln>
            <a:noFill/>
          </a:ln>
        </p:spPr>
      </p:pic>
      <p:sp>
        <p:nvSpPr>
          <p:cNvPr id="149" name="Google Shape;149;p24"/>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1" name="Shape 161"/>
        <p:cNvGrpSpPr/>
        <p:nvPr/>
      </p:nvGrpSpPr>
      <p:grpSpPr>
        <a:xfrm>
          <a:off x="0" y="0"/>
          <a:ext cx="0" cy="0"/>
          <a:chOff x="0" y="0"/>
          <a:chExt cx="0" cy="0"/>
        </a:xfrm>
      </p:grpSpPr>
      <p:pic>
        <p:nvPicPr>
          <p:cNvPr descr="A low angle view of a building&#10;&#10;Description automatically generated with low confidence" id="162" name="Google Shape;162;p26"/>
          <p:cNvPicPr preferRelativeResize="0"/>
          <p:nvPr/>
        </p:nvPicPr>
        <p:blipFill rotWithShape="1">
          <a:blip r:embed="rId2">
            <a:alphaModFix/>
          </a:blip>
          <a:srcRect b="0" l="0" r="43649" t="0"/>
          <a:stretch/>
        </p:blipFill>
        <p:spPr>
          <a:xfrm>
            <a:off x="6682217" y="1543050"/>
            <a:ext cx="2461784" cy="2914650"/>
          </a:xfrm>
          <a:prstGeom prst="rect">
            <a:avLst/>
          </a:prstGeom>
          <a:noFill/>
          <a:ln>
            <a:noFill/>
          </a:ln>
        </p:spPr>
      </p:pic>
      <p:sp>
        <p:nvSpPr>
          <p:cNvPr id="163" name="Google Shape;163;p26"/>
          <p:cNvSpPr/>
          <p:nvPr/>
        </p:nvSpPr>
        <p:spPr>
          <a:xfrm>
            <a:off x="1200150" y="0"/>
            <a:ext cx="3771900" cy="44577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64" name="Google Shape;164;p26"/>
          <p:cNvSpPr txBox="1"/>
          <p:nvPr>
            <p:ph type="ctrTitle"/>
          </p:nvPr>
        </p:nvSpPr>
        <p:spPr>
          <a:xfrm>
            <a:off x="1313833" y="2264780"/>
            <a:ext cx="36345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Corbel"/>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5" name="Google Shape;165;p26"/>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sz="1400">
                <a:solidFill>
                  <a:schemeClr val="lt1"/>
                </a:solidFill>
              </a:defRPr>
            </a:lvl1pPr>
            <a:lvl2pPr lvl="1" rtl="0" algn="ctr">
              <a:lnSpc>
                <a:spcPct val="90000"/>
              </a:lnSpc>
              <a:spcBef>
                <a:spcPts val="300"/>
              </a:spcBef>
              <a:spcAft>
                <a:spcPts val="0"/>
              </a:spcAft>
              <a:buClr>
                <a:schemeClr val="dk1"/>
              </a:buClr>
              <a:buSzPts val="1500"/>
              <a:buNone/>
              <a:defRPr sz="1500"/>
            </a:lvl2pPr>
            <a:lvl3pPr lvl="2" rtl="0" algn="ctr">
              <a:lnSpc>
                <a:spcPct val="90000"/>
              </a:lnSpc>
              <a:spcBef>
                <a:spcPts val="300"/>
              </a:spcBef>
              <a:spcAft>
                <a:spcPts val="0"/>
              </a:spcAft>
              <a:buClr>
                <a:schemeClr val="dk1"/>
              </a:buClr>
              <a:buSzPts val="1400"/>
              <a:buNone/>
              <a:defRPr sz="1400"/>
            </a:lvl3pPr>
            <a:lvl4pPr lvl="3" rtl="0" algn="ctr">
              <a:lnSpc>
                <a:spcPct val="90000"/>
              </a:lnSpc>
              <a:spcBef>
                <a:spcPts val="300"/>
              </a:spcBef>
              <a:spcAft>
                <a:spcPts val="0"/>
              </a:spcAft>
              <a:buClr>
                <a:schemeClr val="dk1"/>
              </a:buClr>
              <a:buSzPts val="1200"/>
              <a:buNone/>
              <a:defRPr sz="1200"/>
            </a:lvl4pPr>
            <a:lvl5pPr lvl="4" rtl="0" algn="ctr">
              <a:lnSpc>
                <a:spcPct val="90000"/>
              </a:lnSpc>
              <a:spcBef>
                <a:spcPts val="300"/>
              </a:spcBef>
              <a:spcAft>
                <a:spcPts val="0"/>
              </a:spcAft>
              <a:buClr>
                <a:schemeClr val="dk1"/>
              </a:buClr>
              <a:buSzPts val="1200"/>
              <a:buNone/>
              <a:defRPr sz="1200"/>
            </a:lvl5pPr>
            <a:lvl6pPr lvl="5" rtl="0" algn="ctr">
              <a:lnSpc>
                <a:spcPct val="90000"/>
              </a:lnSpc>
              <a:spcBef>
                <a:spcPts val="300"/>
              </a:spcBef>
              <a:spcAft>
                <a:spcPts val="0"/>
              </a:spcAft>
              <a:buClr>
                <a:schemeClr val="dk1"/>
              </a:buClr>
              <a:buSzPts val="1200"/>
              <a:buNone/>
              <a:defRPr sz="1200"/>
            </a:lvl6pPr>
            <a:lvl7pPr lvl="6" rtl="0" algn="ctr">
              <a:lnSpc>
                <a:spcPct val="90000"/>
              </a:lnSpc>
              <a:spcBef>
                <a:spcPts val="300"/>
              </a:spcBef>
              <a:spcAft>
                <a:spcPts val="0"/>
              </a:spcAft>
              <a:buClr>
                <a:schemeClr val="dk1"/>
              </a:buClr>
              <a:buSzPts val="1200"/>
              <a:buNone/>
              <a:defRPr sz="1200"/>
            </a:lvl7pPr>
            <a:lvl8pPr lvl="7" rtl="0" algn="ctr">
              <a:lnSpc>
                <a:spcPct val="90000"/>
              </a:lnSpc>
              <a:spcBef>
                <a:spcPts val="300"/>
              </a:spcBef>
              <a:spcAft>
                <a:spcPts val="0"/>
              </a:spcAft>
              <a:buClr>
                <a:schemeClr val="dk1"/>
              </a:buClr>
              <a:buSzPts val="1200"/>
              <a:buNone/>
              <a:defRPr sz="1200"/>
            </a:lvl8pPr>
            <a:lvl9pPr lvl="8" rtl="0" algn="ctr">
              <a:lnSpc>
                <a:spcPct val="90000"/>
              </a:lnSpc>
              <a:spcBef>
                <a:spcPts val="300"/>
              </a:spcBef>
              <a:spcAft>
                <a:spcPts val="0"/>
              </a:spcAft>
              <a:buClr>
                <a:schemeClr val="dk1"/>
              </a:buClr>
              <a:buSzPts val="1200"/>
              <a:buNone/>
              <a:defRPr sz="1200"/>
            </a:lvl9pPr>
          </a:lstStyle>
          <a:p/>
        </p:txBody>
      </p:sp>
      <p:pic>
        <p:nvPicPr>
          <p:cNvPr descr="Closeup of plant shoot" id="166" name="Google Shape;166;p26"/>
          <p:cNvPicPr preferRelativeResize="0"/>
          <p:nvPr/>
        </p:nvPicPr>
        <p:blipFill rotWithShape="1">
          <a:blip r:embed="rId3">
            <a:alphaModFix/>
          </a:blip>
          <a:srcRect b="0" l="0" r="0" t="0"/>
          <a:stretch/>
        </p:blipFill>
        <p:spPr>
          <a:xfrm>
            <a:off x="5054346" y="1543050"/>
            <a:ext cx="1545576" cy="2914650"/>
          </a:xfrm>
          <a:prstGeom prst="rect">
            <a:avLst/>
          </a:prstGeom>
          <a:noFill/>
          <a:ln>
            <a:noFill/>
          </a:ln>
        </p:spPr>
      </p:pic>
      <p:pic>
        <p:nvPicPr>
          <p:cNvPr id="167" name="Google Shape;167;p26"/>
          <p:cNvPicPr preferRelativeResize="0"/>
          <p:nvPr/>
        </p:nvPicPr>
        <p:blipFill rotWithShape="1">
          <a:blip r:embed="rId4">
            <a:alphaModFix/>
          </a:blip>
          <a:srcRect b="0" l="0" r="0" t="0"/>
          <a:stretch/>
        </p:blipFill>
        <p:spPr>
          <a:xfrm>
            <a:off x="5379664" y="207514"/>
            <a:ext cx="3279402" cy="1096011"/>
          </a:xfrm>
          <a:prstGeom prst="rect">
            <a:avLst/>
          </a:prstGeom>
          <a:noFill/>
          <a:ln>
            <a:noFill/>
          </a:ln>
        </p:spPr>
      </p:pic>
      <p:pic>
        <p:nvPicPr>
          <p:cNvPr id="168" name="Google Shape;168;p26"/>
          <p:cNvPicPr preferRelativeResize="0"/>
          <p:nvPr/>
        </p:nvPicPr>
        <p:blipFill rotWithShape="1">
          <a:blip r:embed="rId5">
            <a:alphaModFix/>
          </a:blip>
          <a:srcRect b="0" l="43807" r="0" t="0"/>
          <a:stretch/>
        </p:blipFill>
        <p:spPr>
          <a:xfrm flipH="1">
            <a:off x="5054348" y="1543051"/>
            <a:ext cx="1545574" cy="2914650"/>
          </a:xfrm>
          <a:prstGeom prst="rect">
            <a:avLst/>
          </a:prstGeom>
          <a:noFill/>
          <a:ln>
            <a:noFill/>
          </a:ln>
        </p:spPr>
      </p:pic>
      <p:pic>
        <p:nvPicPr>
          <p:cNvPr descr="Building, green Bill and flowers blooming in flower bed of business district clean city air stock pictures, royalty-free photos &amp; images" id="169" name="Google Shape;169;p26"/>
          <p:cNvPicPr preferRelativeResize="0"/>
          <p:nvPr/>
        </p:nvPicPr>
        <p:blipFill rotWithShape="1">
          <a:blip r:embed="rId6">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0" name="Shape 170"/>
        <p:cNvGrpSpPr/>
        <p:nvPr/>
      </p:nvGrpSpPr>
      <p:grpSpPr>
        <a:xfrm>
          <a:off x="0" y="0"/>
          <a:ext cx="0" cy="0"/>
          <a:chOff x="0" y="0"/>
          <a:chExt cx="0" cy="0"/>
        </a:xfrm>
      </p:grpSpPr>
      <p:sp>
        <p:nvSpPr>
          <p:cNvPr id="171" name="Google Shape;171;p2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2" name="Google Shape;172;p27"/>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173" name="Google Shape;173;p27"/>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lvl1pPr indent="0" lvl="0" marL="0" rtl="0" algn="l">
              <a:spcBef>
                <a:spcPts val="0"/>
              </a:spcBef>
              <a:buNone/>
              <a:defRPr b="0" i="0" sz="800" u="none" cap="none" strike="noStrike">
                <a:solidFill>
                  <a:srgbClr val="455500"/>
                </a:solidFill>
                <a:latin typeface="Corbel"/>
                <a:ea typeface="Corbel"/>
                <a:cs typeface="Corbel"/>
                <a:sym typeface="Corbel"/>
              </a:defRPr>
            </a:lvl1pPr>
            <a:lvl2pPr indent="0" lvl="1" marL="0" rtl="0" algn="l">
              <a:spcBef>
                <a:spcPts val="0"/>
              </a:spcBef>
              <a:buNone/>
              <a:defRPr b="0" i="0" sz="800" u="none" cap="none" strike="noStrike">
                <a:solidFill>
                  <a:srgbClr val="455500"/>
                </a:solidFill>
                <a:latin typeface="Corbel"/>
                <a:ea typeface="Corbel"/>
                <a:cs typeface="Corbel"/>
                <a:sym typeface="Corbel"/>
              </a:defRPr>
            </a:lvl2pPr>
            <a:lvl3pPr indent="0" lvl="2" marL="0" rtl="0" algn="l">
              <a:spcBef>
                <a:spcPts val="0"/>
              </a:spcBef>
              <a:buNone/>
              <a:defRPr b="0" i="0" sz="800" u="none" cap="none" strike="noStrike">
                <a:solidFill>
                  <a:srgbClr val="455500"/>
                </a:solidFill>
                <a:latin typeface="Corbel"/>
                <a:ea typeface="Corbel"/>
                <a:cs typeface="Corbel"/>
                <a:sym typeface="Corbel"/>
              </a:defRPr>
            </a:lvl3pPr>
            <a:lvl4pPr indent="0" lvl="3" marL="0" rtl="0" algn="l">
              <a:spcBef>
                <a:spcPts val="0"/>
              </a:spcBef>
              <a:buNone/>
              <a:defRPr b="0" i="0" sz="800" u="none" cap="none" strike="noStrike">
                <a:solidFill>
                  <a:srgbClr val="455500"/>
                </a:solidFill>
                <a:latin typeface="Corbel"/>
                <a:ea typeface="Corbel"/>
                <a:cs typeface="Corbel"/>
                <a:sym typeface="Corbel"/>
              </a:defRPr>
            </a:lvl4pPr>
            <a:lvl5pPr indent="0" lvl="4" marL="0" rtl="0" algn="l">
              <a:spcBef>
                <a:spcPts val="0"/>
              </a:spcBef>
              <a:buNone/>
              <a:defRPr b="0" i="0" sz="800" u="none" cap="none" strike="noStrike">
                <a:solidFill>
                  <a:srgbClr val="455500"/>
                </a:solidFill>
                <a:latin typeface="Corbel"/>
                <a:ea typeface="Corbel"/>
                <a:cs typeface="Corbel"/>
                <a:sym typeface="Corbel"/>
              </a:defRPr>
            </a:lvl5pPr>
            <a:lvl6pPr indent="0" lvl="5" marL="0" rtl="0" algn="l">
              <a:spcBef>
                <a:spcPts val="0"/>
              </a:spcBef>
              <a:buNone/>
              <a:defRPr b="0" i="0" sz="800" u="none" cap="none" strike="noStrike">
                <a:solidFill>
                  <a:srgbClr val="455500"/>
                </a:solidFill>
                <a:latin typeface="Corbel"/>
                <a:ea typeface="Corbel"/>
                <a:cs typeface="Corbel"/>
                <a:sym typeface="Corbel"/>
              </a:defRPr>
            </a:lvl6pPr>
            <a:lvl7pPr indent="0" lvl="6" marL="0" rtl="0" algn="l">
              <a:spcBef>
                <a:spcPts val="0"/>
              </a:spcBef>
              <a:buNone/>
              <a:defRPr b="0" i="0" sz="800" u="none" cap="none" strike="noStrike">
                <a:solidFill>
                  <a:srgbClr val="455500"/>
                </a:solidFill>
                <a:latin typeface="Corbel"/>
                <a:ea typeface="Corbel"/>
                <a:cs typeface="Corbel"/>
                <a:sym typeface="Corbel"/>
              </a:defRPr>
            </a:lvl7pPr>
            <a:lvl8pPr indent="0" lvl="7" marL="0" rtl="0" algn="l">
              <a:spcBef>
                <a:spcPts val="0"/>
              </a:spcBef>
              <a:buNone/>
              <a:defRPr b="0" i="0" sz="800" u="none" cap="none" strike="noStrike">
                <a:solidFill>
                  <a:srgbClr val="455500"/>
                </a:solidFill>
                <a:latin typeface="Corbel"/>
                <a:ea typeface="Corbel"/>
                <a:cs typeface="Corbel"/>
                <a:sym typeface="Corbel"/>
              </a:defRPr>
            </a:lvl8pPr>
            <a:lvl9pPr indent="0" lvl="8" marL="0" rtl="0" algn="l">
              <a:spcBef>
                <a:spcPts val="0"/>
              </a:spcBef>
              <a:buNone/>
              <a:defRPr b="0" i="0" sz="800" u="none" cap="none" strike="noStrike">
                <a:solidFill>
                  <a:srgbClr val="455500"/>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GB"/>
              <a:t>‹#›</a:t>
            </a:fld>
            <a:endParaRPr/>
          </a:p>
        </p:txBody>
      </p:sp>
      <p:sp>
        <p:nvSpPr>
          <p:cNvPr id="174" name="Google Shape;174;p2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75" name="Google Shape;175;p27"/>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6" name="Shape 176"/>
        <p:cNvGrpSpPr/>
        <p:nvPr/>
      </p:nvGrpSpPr>
      <p:grpSpPr>
        <a:xfrm>
          <a:off x="0" y="0"/>
          <a:ext cx="0" cy="0"/>
          <a:chOff x="0" y="0"/>
          <a:chExt cx="0" cy="0"/>
        </a:xfrm>
      </p:grpSpPr>
      <p:sp>
        <p:nvSpPr>
          <p:cNvPr id="177" name="Google Shape;177;p2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8" name="Google Shape;178;p28"/>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79" name="Google Shape;179;p28"/>
          <p:cNvSpPr txBox="1"/>
          <p:nvPr>
            <p:ph idx="2" type="body"/>
          </p:nvPr>
        </p:nvSpPr>
        <p:spPr>
          <a:xfrm>
            <a:off x="4629150"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80" name="Google Shape;180;p28"/>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81" name="Google Shape;181;p28"/>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2" name="Google Shape;182;p2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83" name="Google Shape;183;p28"/>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84" name="Google Shape;184;p28"/>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85" name="Shape 185"/>
        <p:cNvGrpSpPr/>
        <p:nvPr/>
      </p:nvGrpSpPr>
      <p:grpSpPr>
        <a:xfrm>
          <a:off x="0" y="0"/>
          <a:ext cx="0" cy="0"/>
          <a:chOff x="0" y="0"/>
          <a:chExt cx="0" cy="0"/>
        </a:xfrm>
      </p:grpSpPr>
      <p:sp>
        <p:nvSpPr>
          <p:cNvPr id="186" name="Google Shape;186;p29"/>
          <p:cNvSpPr/>
          <p:nvPr/>
        </p:nvSpPr>
        <p:spPr>
          <a:xfrm>
            <a:off x="1200149" y="1544360"/>
            <a:ext cx="5399700" cy="29148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87" name="Google Shape;187;p29"/>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4400"/>
              <a:buFont typeface="Corbel"/>
              <a:buNone/>
              <a:defRPr sz="4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8" name="Google Shape;188;p29"/>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300"/>
              </a:spcBef>
              <a:spcAft>
                <a:spcPts val="0"/>
              </a:spcAft>
              <a:buClr>
                <a:schemeClr val="dk1"/>
              </a:buClr>
              <a:buSzPts val="1500"/>
              <a:buNone/>
              <a:defRPr sz="1500"/>
            </a:lvl2pPr>
            <a:lvl3pPr indent="-228600" lvl="2" marL="1371600" rtl="0" algn="l">
              <a:lnSpc>
                <a:spcPct val="90000"/>
              </a:lnSpc>
              <a:spcBef>
                <a:spcPts val="300"/>
              </a:spcBef>
              <a:spcAft>
                <a:spcPts val="0"/>
              </a:spcAft>
              <a:buClr>
                <a:schemeClr val="dk1"/>
              </a:buClr>
              <a:buSzPts val="1400"/>
              <a:buNone/>
              <a:defRPr sz="1400"/>
            </a:lvl3pPr>
            <a:lvl4pPr indent="-228600" lvl="3" marL="1828800" rtl="0" algn="l">
              <a:lnSpc>
                <a:spcPct val="90000"/>
              </a:lnSpc>
              <a:spcBef>
                <a:spcPts val="300"/>
              </a:spcBef>
              <a:spcAft>
                <a:spcPts val="0"/>
              </a:spcAft>
              <a:buClr>
                <a:schemeClr val="dk1"/>
              </a:buClr>
              <a:buSzPts val="1200"/>
              <a:buNone/>
              <a:defRPr sz="1200"/>
            </a:lvl4pPr>
            <a:lvl5pPr indent="-228600" lvl="4" marL="2286000" rtl="0" algn="l">
              <a:lnSpc>
                <a:spcPct val="90000"/>
              </a:lnSpc>
              <a:spcBef>
                <a:spcPts val="300"/>
              </a:spcBef>
              <a:spcAft>
                <a:spcPts val="0"/>
              </a:spcAft>
              <a:buClr>
                <a:schemeClr val="dk1"/>
              </a:buClr>
              <a:buSzPts val="1200"/>
              <a:buNone/>
              <a:defRPr sz="1200"/>
            </a:lvl5pPr>
            <a:lvl6pPr indent="-228600" lvl="5" marL="2743200" rtl="0" algn="l">
              <a:lnSpc>
                <a:spcPct val="90000"/>
              </a:lnSpc>
              <a:spcBef>
                <a:spcPts val="300"/>
              </a:spcBef>
              <a:spcAft>
                <a:spcPts val="0"/>
              </a:spcAft>
              <a:buClr>
                <a:schemeClr val="dk1"/>
              </a:buClr>
              <a:buSzPts val="1200"/>
              <a:buNone/>
              <a:defRPr sz="1200"/>
            </a:lvl6pPr>
            <a:lvl7pPr indent="-228600" lvl="6" marL="3200400" rtl="0" algn="l">
              <a:lnSpc>
                <a:spcPct val="90000"/>
              </a:lnSpc>
              <a:spcBef>
                <a:spcPts val="300"/>
              </a:spcBef>
              <a:spcAft>
                <a:spcPts val="0"/>
              </a:spcAft>
              <a:buClr>
                <a:schemeClr val="dk1"/>
              </a:buClr>
              <a:buSzPts val="1200"/>
              <a:buNone/>
              <a:defRPr sz="1200"/>
            </a:lvl7pPr>
            <a:lvl8pPr indent="-228600" lvl="7" marL="3657600" rtl="0" algn="l">
              <a:lnSpc>
                <a:spcPct val="90000"/>
              </a:lnSpc>
              <a:spcBef>
                <a:spcPts val="300"/>
              </a:spcBef>
              <a:spcAft>
                <a:spcPts val="0"/>
              </a:spcAft>
              <a:buClr>
                <a:schemeClr val="dk1"/>
              </a:buClr>
              <a:buSzPts val="1200"/>
              <a:buNone/>
              <a:defRPr sz="1200"/>
            </a:lvl8pPr>
            <a:lvl9pPr indent="-228600" lvl="8" marL="4114800" rtl="0" algn="l">
              <a:lnSpc>
                <a:spcPct val="90000"/>
              </a:lnSpc>
              <a:spcBef>
                <a:spcPts val="300"/>
              </a:spcBef>
              <a:spcAft>
                <a:spcPts val="0"/>
              </a:spcAft>
              <a:buClr>
                <a:schemeClr val="dk1"/>
              </a:buClr>
              <a:buSzPts val="1200"/>
              <a:buNone/>
              <a:defRPr sz="1200"/>
            </a:lvl9pPr>
          </a:lstStyle>
          <a:p/>
        </p:txBody>
      </p:sp>
      <p:pic>
        <p:nvPicPr>
          <p:cNvPr descr="Closeup of green plants" id="189" name="Google Shape;189;p29"/>
          <p:cNvPicPr preferRelativeResize="0"/>
          <p:nvPr/>
        </p:nvPicPr>
        <p:blipFill rotWithShape="1">
          <a:blip r:embed="rId2">
            <a:alphaModFix/>
          </a:blip>
          <a:srcRect b="0" l="0" r="0" t="0"/>
          <a:stretch/>
        </p:blipFill>
        <p:spPr>
          <a:xfrm>
            <a:off x="0" y="1544360"/>
            <a:ext cx="1117854" cy="2914650"/>
          </a:xfrm>
          <a:prstGeom prst="rect">
            <a:avLst/>
          </a:prstGeom>
          <a:noFill/>
          <a:ln>
            <a:noFill/>
          </a:ln>
        </p:spPr>
      </p:pic>
      <p:pic>
        <p:nvPicPr>
          <p:cNvPr id="190" name="Google Shape;190;p29"/>
          <p:cNvPicPr preferRelativeResize="0"/>
          <p:nvPr/>
        </p:nvPicPr>
        <p:blipFill rotWithShape="1">
          <a:blip r:embed="rId3">
            <a:alphaModFix/>
          </a:blip>
          <a:srcRect b="0" l="0" r="7732" t="0"/>
          <a:stretch/>
        </p:blipFill>
        <p:spPr>
          <a:xfrm>
            <a:off x="6599921" y="269114"/>
            <a:ext cx="2300670" cy="833371"/>
          </a:xfrm>
          <a:prstGeom prst="rect">
            <a:avLst/>
          </a:prstGeom>
          <a:noFill/>
          <a:ln>
            <a:noFill/>
          </a:ln>
        </p:spPr>
      </p:pic>
      <p:pic>
        <p:nvPicPr>
          <p:cNvPr id="191" name="Google Shape;191;p29"/>
          <p:cNvPicPr preferRelativeResize="0"/>
          <p:nvPr/>
        </p:nvPicPr>
        <p:blipFill rotWithShape="1">
          <a:blip r:embed="rId4">
            <a:alphaModFix/>
          </a:blip>
          <a:srcRect b="0" l="-3717" r="9608" t="0"/>
          <a:stretch/>
        </p:blipFill>
        <p:spPr>
          <a:xfrm flipH="1">
            <a:off x="6682217" y="1543050"/>
            <a:ext cx="2576083" cy="2914650"/>
          </a:xfrm>
          <a:prstGeom prst="rect">
            <a:avLst/>
          </a:prstGeom>
          <a:noFill/>
          <a:ln>
            <a:noFill/>
          </a:ln>
        </p:spPr>
      </p:pic>
      <p:pic>
        <p:nvPicPr>
          <p:cNvPr descr="Building, green Bill and flowers blooming in flower bed of business district clean city air stock pictures, royalty-free photos &amp; images" id="192" name="Google Shape;192;p29"/>
          <p:cNvPicPr preferRelativeResize="0"/>
          <p:nvPr/>
        </p:nvPicPr>
        <p:blipFill rotWithShape="1">
          <a:blip r:embed="rId5">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826">
          <p15:clr>
            <a:srgbClr val="FDE53C"/>
          </p15:clr>
        </p15:guide>
        <p15:guide id="2" orient="horz" pos="972">
          <p15:clr>
            <a:srgbClr val="FDE53C"/>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3" name="Shape 193"/>
        <p:cNvGrpSpPr/>
        <p:nvPr/>
      </p:nvGrpSpPr>
      <p:grpSpPr>
        <a:xfrm>
          <a:off x="0" y="0"/>
          <a:ext cx="0" cy="0"/>
          <a:chOff x="0" y="0"/>
          <a:chExt cx="0" cy="0"/>
        </a:xfrm>
      </p:grpSpPr>
      <p:sp>
        <p:nvSpPr>
          <p:cNvPr id="194" name="Google Shape;194;p30"/>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5" name="Google Shape;195;p30"/>
          <p:cNvSpPr txBox="1"/>
          <p:nvPr>
            <p:ph idx="1" type="body"/>
          </p:nvPr>
        </p:nvSpPr>
        <p:spPr>
          <a:xfrm>
            <a:off x="1057274" y="1165860"/>
            <a:ext cx="34566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196" name="Google Shape;196;p30"/>
          <p:cNvSpPr txBox="1"/>
          <p:nvPr>
            <p:ph idx="2" type="body"/>
          </p:nvPr>
        </p:nvSpPr>
        <p:spPr>
          <a:xfrm>
            <a:off x="1057274" y="1825610"/>
            <a:ext cx="34566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97" name="Google Shape;197;p30"/>
          <p:cNvSpPr txBox="1"/>
          <p:nvPr>
            <p:ph idx="3" type="body"/>
          </p:nvPr>
        </p:nvSpPr>
        <p:spPr>
          <a:xfrm>
            <a:off x="4629150" y="1165860"/>
            <a:ext cx="3457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198" name="Google Shape;198;p30"/>
          <p:cNvSpPr txBox="1"/>
          <p:nvPr>
            <p:ph idx="4" type="body"/>
          </p:nvPr>
        </p:nvSpPr>
        <p:spPr>
          <a:xfrm>
            <a:off x="4629150" y="1825610"/>
            <a:ext cx="34575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99" name="Google Shape;199;p30"/>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00" name="Google Shape;200;p30"/>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1" name="Google Shape;201;p3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02" name="Google Shape;202;p30"/>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03" name="Google Shape;203;p30"/>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 name="Shape 204"/>
        <p:cNvGrpSpPr/>
        <p:nvPr/>
      </p:nvGrpSpPr>
      <p:grpSpPr>
        <a:xfrm>
          <a:off x="0" y="0"/>
          <a:ext cx="0" cy="0"/>
          <a:chOff x="0" y="0"/>
          <a:chExt cx="0" cy="0"/>
        </a:xfrm>
      </p:grpSpPr>
      <p:sp>
        <p:nvSpPr>
          <p:cNvPr id="205" name="Google Shape;205;p31"/>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6" name="Google Shape;206;p31"/>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07" name="Google Shape;207;p31"/>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8" name="Google Shape;208;p3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09" name="Google Shape;209;p31"/>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10" name="Google Shape;210;p31"/>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11" name="Shape 211"/>
        <p:cNvGrpSpPr/>
        <p:nvPr/>
      </p:nvGrpSpPr>
      <p:grpSpPr>
        <a:xfrm>
          <a:off x="0" y="0"/>
          <a:ext cx="0" cy="0"/>
          <a:chOff x="0" y="0"/>
          <a:chExt cx="0" cy="0"/>
        </a:xfrm>
      </p:grpSpPr>
      <p:sp>
        <p:nvSpPr>
          <p:cNvPr id="212" name="Google Shape;212;p32"/>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13" name="Google Shape;213;p32"/>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4" name="Google Shape;214;p3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15" name="Google Shape;215;p32"/>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16" name="Google Shape;216;p32"/>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7" name="Shape 217"/>
        <p:cNvGrpSpPr/>
        <p:nvPr/>
      </p:nvGrpSpPr>
      <p:grpSpPr>
        <a:xfrm>
          <a:off x="0" y="0"/>
          <a:ext cx="0" cy="0"/>
          <a:chOff x="0" y="0"/>
          <a:chExt cx="0" cy="0"/>
        </a:xfrm>
      </p:grpSpPr>
      <p:sp>
        <p:nvSpPr>
          <p:cNvPr id="218" name="Google Shape;218;p33"/>
          <p:cNvSpPr txBox="1"/>
          <p:nvPr>
            <p:ph type="title"/>
          </p:nvPr>
        </p:nvSpPr>
        <p:spPr>
          <a:xfrm>
            <a:off x="5011825"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9" name="Google Shape;219;p33"/>
          <p:cNvSpPr txBox="1"/>
          <p:nvPr>
            <p:ph idx="1" type="body"/>
          </p:nvPr>
        </p:nvSpPr>
        <p:spPr>
          <a:xfrm>
            <a:off x="1057274" y="686942"/>
            <a:ext cx="3912900" cy="37995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20" name="Google Shape;220;p33"/>
          <p:cNvSpPr txBox="1"/>
          <p:nvPr>
            <p:ph idx="2" type="body"/>
          </p:nvPr>
        </p:nvSpPr>
        <p:spPr>
          <a:xfrm>
            <a:off x="5011825"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221" name="Google Shape;221;p33"/>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22" name="Google Shape;222;p33"/>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3" name="Google Shape;223;p3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24" name="Google Shape;224;p33"/>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5" name="Shape 225"/>
        <p:cNvGrpSpPr/>
        <p:nvPr/>
      </p:nvGrpSpPr>
      <p:grpSpPr>
        <a:xfrm>
          <a:off x="0" y="0"/>
          <a:ext cx="0" cy="0"/>
          <a:chOff x="0" y="0"/>
          <a:chExt cx="0" cy="0"/>
        </a:xfrm>
      </p:grpSpPr>
      <p:sp>
        <p:nvSpPr>
          <p:cNvPr id="226" name="Google Shape;226;p34"/>
          <p:cNvSpPr txBox="1"/>
          <p:nvPr>
            <p:ph type="title"/>
          </p:nvPr>
        </p:nvSpPr>
        <p:spPr>
          <a:xfrm>
            <a:off x="5011826"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227" name="Google Shape;227;p34"/>
          <p:cNvSpPr/>
          <p:nvPr>
            <p:ph idx="2" type="pic"/>
          </p:nvPr>
        </p:nvSpPr>
        <p:spPr>
          <a:xfrm>
            <a:off x="0" y="686942"/>
            <a:ext cx="4970100" cy="3799500"/>
          </a:xfrm>
          <a:prstGeom prst="rect">
            <a:avLst/>
          </a:prstGeom>
          <a:noFill/>
          <a:ln>
            <a:noFill/>
          </a:ln>
        </p:spPr>
      </p:sp>
      <p:sp>
        <p:nvSpPr>
          <p:cNvPr id="228" name="Google Shape;228;p34"/>
          <p:cNvSpPr txBox="1"/>
          <p:nvPr>
            <p:ph idx="1" type="body"/>
          </p:nvPr>
        </p:nvSpPr>
        <p:spPr>
          <a:xfrm>
            <a:off x="5011826"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229" name="Google Shape;229;p34"/>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30" name="Google Shape;230;p34"/>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1" name="Google Shape;231;p3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32" name="Google Shape;232;p34"/>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33" name="Google Shape;233;p34"/>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4" name="Shape 234"/>
        <p:cNvGrpSpPr/>
        <p:nvPr/>
      </p:nvGrpSpPr>
      <p:grpSpPr>
        <a:xfrm>
          <a:off x="0" y="0"/>
          <a:ext cx="0" cy="0"/>
          <a:chOff x="0" y="0"/>
          <a:chExt cx="0" cy="0"/>
        </a:xfrm>
      </p:grpSpPr>
      <p:sp>
        <p:nvSpPr>
          <p:cNvPr id="235" name="Google Shape;235;p3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6" name="Google Shape;236;p35"/>
          <p:cNvSpPr txBox="1"/>
          <p:nvPr>
            <p:ph idx="1" type="body"/>
          </p:nvPr>
        </p:nvSpPr>
        <p:spPr>
          <a:xfrm rot="5400000">
            <a:off x="2839331" y="-607349"/>
            <a:ext cx="3465300" cy="70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237" name="Google Shape;237;p35"/>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38" name="Google Shape;238;p35"/>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9" name="Google Shape;239;p3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40" name="Google Shape;240;p35"/>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41" name="Google Shape;241;p35"/>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2" name="Shape 242"/>
        <p:cNvGrpSpPr/>
        <p:nvPr/>
      </p:nvGrpSpPr>
      <p:grpSpPr>
        <a:xfrm>
          <a:off x="0" y="0"/>
          <a:ext cx="0" cy="0"/>
          <a:chOff x="0" y="0"/>
          <a:chExt cx="0" cy="0"/>
        </a:xfrm>
      </p:grpSpPr>
      <p:sp>
        <p:nvSpPr>
          <p:cNvPr id="243" name="Google Shape;243;p36"/>
          <p:cNvSpPr txBox="1"/>
          <p:nvPr>
            <p:ph type="title"/>
          </p:nvPr>
        </p:nvSpPr>
        <p:spPr>
          <a:xfrm rot="5400000">
            <a:off x="5070375" y="1616325"/>
            <a:ext cx="4489800" cy="15429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4" name="Google Shape;244;p36"/>
          <p:cNvSpPr txBox="1"/>
          <p:nvPr>
            <p:ph idx="1" type="body"/>
          </p:nvPr>
        </p:nvSpPr>
        <p:spPr>
          <a:xfrm rot="5400000">
            <a:off x="1284075" y="-512625"/>
            <a:ext cx="44898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245" name="Google Shape;245;p36"/>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46" name="Google Shape;246;p36"/>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7" name="Google Shape;247;p3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48" name="Google Shape;248;p36"/>
          <p:cNvPicPr preferRelativeResize="0"/>
          <p:nvPr/>
        </p:nvPicPr>
        <p:blipFill rotWithShape="1">
          <a:blip r:embed="rId2">
            <a:alphaModFix/>
          </a:blip>
          <a:srcRect b="0" l="0" r="0" t="0"/>
          <a:stretch/>
        </p:blipFill>
        <p:spPr>
          <a:xfrm rot="5400000">
            <a:off x="8041191" y="3944386"/>
            <a:ext cx="1540483" cy="514846"/>
          </a:xfrm>
          <a:prstGeom prst="rect">
            <a:avLst/>
          </a:prstGeom>
          <a:noFill/>
          <a:ln>
            <a:noFill/>
          </a:ln>
        </p:spPr>
      </p:pic>
      <p:sp>
        <p:nvSpPr>
          <p:cNvPr id="249" name="Google Shape;249;p36"/>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61" name="Shape 261"/>
        <p:cNvGrpSpPr/>
        <p:nvPr/>
      </p:nvGrpSpPr>
      <p:grpSpPr>
        <a:xfrm>
          <a:off x="0" y="0"/>
          <a:ext cx="0" cy="0"/>
          <a:chOff x="0" y="0"/>
          <a:chExt cx="0" cy="0"/>
        </a:xfrm>
      </p:grpSpPr>
      <p:pic>
        <p:nvPicPr>
          <p:cNvPr descr="A low angle view of a building&#10;&#10;Description automatically generated with low confidence" id="262" name="Google Shape;262;p38"/>
          <p:cNvPicPr preferRelativeResize="0"/>
          <p:nvPr/>
        </p:nvPicPr>
        <p:blipFill rotWithShape="1">
          <a:blip r:embed="rId2">
            <a:alphaModFix/>
          </a:blip>
          <a:srcRect b="0" l="0" r="43649" t="0"/>
          <a:stretch/>
        </p:blipFill>
        <p:spPr>
          <a:xfrm>
            <a:off x="6682217" y="1543050"/>
            <a:ext cx="2461784" cy="2914650"/>
          </a:xfrm>
          <a:prstGeom prst="rect">
            <a:avLst/>
          </a:prstGeom>
          <a:noFill/>
          <a:ln>
            <a:noFill/>
          </a:ln>
        </p:spPr>
      </p:pic>
      <p:sp>
        <p:nvSpPr>
          <p:cNvPr id="263" name="Google Shape;263;p38"/>
          <p:cNvSpPr/>
          <p:nvPr/>
        </p:nvSpPr>
        <p:spPr>
          <a:xfrm>
            <a:off x="1200150" y="0"/>
            <a:ext cx="3771900" cy="44577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264" name="Google Shape;264;p38"/>
          <p:cNvSpPr txBox="1"/>
          <p:nvPr>
            <p:ph type="ctrTitle"/>
          </p:nvPr>
        </p:nvSpPr>
        <p:spPr>
          <a:xfrm>
            <a:off x="1313833" y="2264780"/>
            <a:ext cx="36345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Corbel"/>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5" name="Google Shape;265;p38"/>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sz="1400">
                <a:solidFill>
                  <a:schemeClr val="lt1"/>
                </a:solidFill>
              </a:defRPr>
            </a:lvl1pPr>
            <a:lvl2pPr lvl="1" rtl="0" algn="ctr">
              <a:lnSpc>
                <a:spcPct val="90000"/>
              </a:lnSpc>
              <a:spcBef>
                <a:spcPts val="300"/>
              </a:spcBef>
              <a:spcAft>
                <a:spcPts val="0"/>
              </a:spcAft>
              <a:buClr>
                <a:schemeClr val="dk1"/>
              </a:buClr>
              <a:buSzPts val="1500"/>
              <a:buNone/>
              <a:defRPr sz="1500"/>
            </a:lvl2pPr>
            <a:lvl3pPr lvl="2" rtl="0" algn="ctr">
              <a:lnSpc>
                <a:spcPct val="90000"/>
              </a:lnSpc>
              <a:spcBef>
                <a:spcPts val="300"/>
              </a:spcBef>
              <a:spcAft>
                <a:spcPts val="0"/>
              </a:spcAft>
              <a:buClr>
                <a:schemeClr val="dk1"/>
              </a:buClr>
              <a:buSzPts val="1400"/>
              <a:buNone/>
              <a:defRPr sz="1400"/>
            </a:lvl3pPr>
            <a:lvl4pPr lvl="3" rtl="0" algn="ctr">
              <a:lnSpc>
                <a:spcPct val="90000"/>
              </a:lnSpc>
              <a:spcBef>
                <a:spcPts val="300"/>
              </a:spcBef>
              <a:spcAft>
                <a:spcPts val="0"/>
              </a:spcAft>
              <a:buClr>
                <a:schemeClr val="dk1"/>
              </a:buClr>
              <a:buSzPts val="1200"/>
              <a:buNone/>
              <a:defRPr sz="1200"/>
            </a:lvl4pPr>
            <a:lvl5pPr lvl="4" rtl="0" algn="ctr">
              <a:lnSpc>
                <a:spcPct val="90000"/>
              </a:lnSpc>
              <a:spcBef>
                <a:spcPts val="300"/>
              </a:spcBef>
              <a:spcAft>
                <a:spcPts val="0"/>
              </a:spcAft>
              <a:buClr>
                <a:schemeClr val="dk1"/>
              </a:buClr>
              <a:buSzPts val="1200"/>
              <a:buNone/>
              <a:defRPr sz="1200"/>
            </a:lvl5pPr>
            <a:lvl6pPr lvl="5" rtl="0" algn="ctr">
              <a:lnSpc>
                <a:spcPct val="90000"/>
              </a:lnSpc>
              <a:spcBef>
                <a:spcPts val="300"/>
              </a:spcBef>
              <a:spcAft>
                <a:spcPts val="0"/>
              </a:spcAft>
              <a:buClr>
                <a:schemeClr val="dk1"/>
              </a:buClr>
              <a:buSzPts val="1200"/>
              <a:buNone/>
              <a:defRPr sz="1200"/>
            </a:lvl6pPr>
            <a:lvl7pPr lvl="6" rtl="0" algn="ctr">
              <a:lnSpc>
                <a:spcPct val="90000"/>
              </a:lnSpc>
              <a:spcBef>
                <a:spcPts val="300"/>
              </a:spcBef>
              <a:spcAft>
                <a:spcPts val="0"/>
              </a:spcAft>
              <a:buClr>
                <a:schemeClr val="dk1"/>
              </a:buClr>
              <a:buSzPts val="1200"/>
              <a:buNone/>
              <a:defRPr sz="1200"/>
            </a:lvl7pPr>
            <a:lvl8pPr lvl="7" rtl="0" algn="ctr">
              <a:lnSpc>
                <a:spcPct val="90000"/>
              </a:lnSpc>
              <a:spcBef>
                <a:spcPts val="300"/>
              </a:spcBef>
              <a:spcAft>
                <a:spcPts val="0"/>
              </a:spcAft>
              <a:buClr>
                <a:schemeClr val="dk1"/>
              </a:buClr>
              <a:buSzPts val="1200"/>
              <a:buNone/>
              <a:defRPr sz="1200"/>
            </a:lvl8pPr>
            <a:lvl9pPr lvl="8" rtl="0" algn="ctr">
              <a:lnSpc>
                <a:spcPct val="90000"/>
              </a:lnSpc>
              <a:spcBef>
                <a:spcPts val="300"/>
              </a:spcBef>
              <a:spcAft>
                <a:spcPts val="0"/>
              </a:spcAft>
              <a:buClr>
                <a:schemeClr val="dk1"/>
              </a:buClr>
              <a:buSzPts val="1200"/>
              <a:buNone/>
              <a:defRPr sz="1200"/>
            </a:lvl9pPr>
          </a:lstStyle>
          <a:p/>
        </p:txBody>
      </p:sp>
      <p:pic>
        <p:nvPicPr>
          <p:cNvPr descr="Closeup of plant shoot" id="266" name="Google Shape;266;p38"/>
          <p:cNvPicPr preferRelativeResize="0"/>
          <p:nvPr/>
        </p:nvPicPr>
        <p:blipFill rotWithShape="1">
          <a:blip r:embed="rId3">
            <a:alphaModFix/>
          </a:blip>
          <a:srcRect b="0" l="0" r="0" t="0"/>
          <a:stretch/>
        </p:blipFill>
        <p:spPr>
          <a:xfrm>
            <a:off x="5054346" y="1543050"/>
            <a:ext cx="1545576" cy="2914650"/>
          </a:xfrm>
          <a:prstGeom prst="rect">
            <a:avLst/>
          </a:prstGeom>
          <a:noFill/>
          <a:ln>
            <a:noFill/>
          </a:ln>
        </p:spPr>
      </p:pic>
      <p:pic>
        <p:nvPicPr>
          <p:cNvPr id="267" name="Google Shape;267;p38"/>
          <p:cNvPicPr preferRelativeResize="0"/>
          <p:nvPr/>
        </p:nvPicPr>
        <p:blipFill rotWithShape="1">
          <a:blip r:embed="rId4">
            <a:alphaModFix/>
          </a:blip>
          <a:srcRect b="0" l="0" r="0" t="0"/>
          <a:stretch/>
        </p:blipFill>
        <p:spPr>
          <a:xfrm>
            <a:off x="5379664" y="207514"/>
            <a:ext cx="3279402" cy="1096011"/>
          </a:xfrm>
          <a:prstGeom prst="rect">
            <a:avLst/>
          </a:prstGeom>
          <a:noFill/>
          <a:ln>
            <a:noFill/>
          </a:ln>
        </p:spPr>
      </p:pic>
      <p:pic>
        <p:nvPicPr>
          <p:cNvPr id="268" name="Google Shape;268;p38"/>
          <p:cNvPicPr preferRelativeResize="0"/>
          <p:nvPr/>
        </p:nvPicPr>
        <p:blipFill rotWithShape="1">
          <a:blip r:embed="rId5">
            <a:alphaModFix/>
          </a:blip>
          <a:srcRect b="0" l="43807" r="0" t="0"/>
          <a:stretch/>
        </p:blipFill>
        <p:spPr>
          <a:xfrm flipH="1">
            <a:off x="5054348" y="1543051"/>
            <a:ext cx="1545574" cy="2914650"/>
          </a:xfrm>
          <a:prstGeom prst="rect">
            <a:avLst/>
          </a:prstGeom>
          <a:noFill/>
          <a:ln>
            <a:noFill/>
          </a:ln>
        </p:spPr>
      </p:pic>
      <p:pic>
        <p:nvPicPr>
          <p:cNvPr descr="Building, green Bill and flowers blooming in flower bed of business district clean city air stock pictures, royalty-free photos &amp; images" id="269" name="Google Shape;269;p38"/>
          <p:cNvPicPr preferRelativeResize="0"/>
          <p:nvPr/>
        </p:nvPicPr>
        <p:blipFill rotWithShape="1">
          <a:blip r:embed="rId6">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0" name="Shape 270"/>
        <p:cNvGrpSpPr/>
        <p:nvPr/>
      </p:nvGrpSpPr>
      <p:grpSpPr>
        <a:xfrm>
          <a:off x="0" y="0"/>
          <a:ext cx="0" cy="0"/>
          <a:chOff x="0" y="0"/>
          <a:chExt cx="0" cy="0"/>
        </a:xfrm>
      </p:grpSpPr>
      <p:sp>
        <p:nvSpPr>
          <p:cNvPr id="271" name="Google Shape;271;p3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2" name="Google Shape;272;p39"/>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273" name="Google Shape;273;p39"/>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lvl1pPr indent="0" lvl="0" marL="0" rtl="0" algn="l">
              <a:spcBef>
                <a:spcPts val="0"/>
              </a:spcBef>
              <a:buNone/>
              <a:defRPr b="0" i="0" sz="800" u="none" cap="none" strike="noStrike">
                <a:solidFill>
                  <a:srgbClr val="455500"/>
                </a:solidFill>
                <a:latin typeface="Corbel"/>
                <a:ea typeface="Corbel"/>
                <a:cs typeface="Corbel"/>
                <a:sym typeface="Corbel"/>
              </a:defRPr>
            </a:lvl1pPr>
            <a:lvl2pPr indent="0" lvl="1" marL="0" rtl="0" algn="l">
              <a:spcBef>
                <a:spcPts val="0"/>
              </a:spcBef>
              <a:buNone/>
              <a:defRPr b="0" i="0" sz="800" u="none" cap="none" strike="noStrike">
                <a:solidFill>
                  <a:srgbClr val="455500"/>
                </a:solidFill>
                <a:latin typeface="Corbel"/>
                <a:ea typeface="Corbel"/>
                <a:cs typeface="Corbel"/>
                <a:sym typeface="Corbel"/>
              </a:defRPr>
            </a:lvl2pPr>
            <a:lvl3pPr indent="0" lvl="2" marL="0" rtl="0" algn="l">
              <a:spcBef>
                <a:spcPts val="0"/>
              </a:spcBef>
              <a:buNone/>
              <a:defRPr b="0" i="0" sz="800" u="none" cap="none" strike="noStrike">
                <a:solidFill>
                  <a:srgbClr val="455500"/>
                </a:solidFill>
                <a:latin typeface="Corbel"/>
                <a:ea typeface="Corbel"/>
                <a:cs typeface="Corbel"/>
                <a:sym typeface="Corbel"/>
              </a:defRPr>
            </a:lvl3pPr>
            <a:lvl4pPr indent="0" lvl="3" marL="0" rtl="0" algn="l">
              <a:spcBef>
                <a:spcPts val="0"/>
              </a:spcBef>
              <a:buNone/>
              <a:defRPr b="0" i="0" sz="800" u="none" cap="none" strike="noStrike">
                <a:solidFill>
                  <a:srgbClr val="455500"/>
                </a:solidFill>
                <a:latin typeface="Corbel"/>
                <a:ea typeface="Corbel"/>
                <a:cs typeface="Corbel"/>
                <a:sym typeface="Corbel"/>
              </a:defRPr>
            </a:lvl4pPr>
            <a:lvl5pPr indent="0" lvl="4" marL="0" rtl="0" algn="l">
              <a:spcBef>
                <a:spcPts val="0"/>
              </a:spcBef>
              <a:buNone/>
              <a:defRPr b="0" i="0" sz="800" u="none" cap="none" strike="noStrike">
                <a:solidFill>
                  <a:srgbClr val="455500"/>
                </a:solidFill>
                <a:latin typeface="Corbel"/>
                <a:ea typeface="Corbel"/>
                <a:cs typeface="Corbel"/>
                <a:sym typeface="Corbel"/>
              </a:defRPr>
            </a:lvl5pPr>
            <a:lvl6pPr indent="0" lvl="5" marL="0" rtl="0" algn="l">
              <a:spcBef>
                <a:spcPts val="0"/>
              </a:spcBef>
              <a:buNone/>
              <a:defRPr b="0" i="0" sz="800" u="none" cap="none" strike="noStrike">
                <a:solidFill>
                  <a:srgbClr val="455500"/>
                </a:solidFill>
                <a:latin typeface="Corbel"/>
                <a:ea typeface="Corbel"/>
                <a:cs typeface="Corbel"/>
                <a:sym typeface="Corbel"/>
              </a:defRPr>
            </a:lvl6pPr>
            <a:lvl7pPr indent="0" lvl="6" marL="0" rtl="0" algn="l">
              <a:spcBef>
                <a:spcPts val="0"/>
              </a:spcBef>
              <a:buNone/>
              <a:defRPr b="0" i="0" sz="800" u="none" cap="none" strike="noStrike">
                <a:solidFill>
                  <a:srgbClr val="455500"/>
                </a:solidFill>
                <a:latin typeface="Corbel"/>
                <a:ea typeface="Corbel"/>
                <a:cs typeface="Corbel"/>
                <a:sym typeface="Corbel"/>
              </a:defRPr>
            </a:lvl7pPr>
            <a:lvl8pPr indent="0" lvl="7" marL="0" rtl="0" algn="l">
              <a:spcBef>
                <a:spcPts val="0"/>
              </a:spcBef>
              <a:buNone/>
              <a:defRPr b="0" i="0" sz="800" u="none" cap="none" strike="noStrike">
                <a:solidFill>
                  <a:srgbClr val="455500"/>
                </a:solidFill>
                <a:latin typeface="Corbel"/>
                <a:ea typeface="Corbel"/>
                <a:cs typeface="Corbel"/>
                <a:sym typeface="Corbel"/>
              </a:defRPr>
            </a:lvl8pPr>
            <a:lvl9pPr indent="0" lvl="8" marL="0" rtl="0" algn="l">
              <a:spcBef>
                <a:spcPts val="0"/>
              </a:spcBef>
              <a:buNone/>
              <a:defRPr b="0" i="0" sz="800" u="none" cap="none" strike="noStrike">
                <a:solidFill>
                  <a:srgbClr val="455500"/>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GB"/>
              <a:t>‹#›</a:t>
            </a:fld>
            <a:endParaRPr/>
          </a:p>
        </p:txBody>
      </p:sp>
      <p:sp>
        <p:nvSpPr>
          <p:cNvPr id="274" name="Google Shape;274;p3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75" name="Google Shape;275;p39"/>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76" name="Shape 276"/>
        <p:cNvGrpSpPr/>
        <p:nvPr/>
      </p:nvGrpSpPr>
      <p:grpSpPr>
        <a:xfrm>
          <a:off x="0" y="0"/>
          <a:ext cx="0" cy="0"/>
          <a:chOff x="0" y="0"/>
          <a:chExt cx="0" cy="0"/>
        </a:xfrm>
      </p:grpSpPr>
      <p:sp>
        <p:nvSpPr>
          <p:cNvPr id="277" name="Google Shape;277;p40"/>
          <p:cNvSpPr/>
          <p:nvPr/>
        </p:nvSpPr>
        <p:spPr>
          <a:xfrm>
            <a:off x="1200149" y="1544360"/>
            <a:ext cx="5399700" cy="29148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78" name="Google Shape;278;p40"/>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4400"/>
              <a:buFont typeface="Corbel"/>
              <a:buNone/>
              <a:defRPr sz="4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9" name="Google Shape;279;p40"/>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300"/>
              </a:spcBef>
              <a:spcAft>
                <a:spcPts val="0"/>
              </a:spcAft>
              <a:buClr>
                <a:schemeClr val="dk1"/>
              </a:buClr>
              <a:buSzPts val="1500"/>
              <a:buNone/>
              <a:defRPr sz="1500"/>
            </a:lvl2pPr>
            <a:lvl3pPr indent="-228600" lvl="2" marL="1371600" rtl="0" algn="l">
              <a:lnSpc>
                <a:spcPct val="90000"/>
              </a:lnSpc>
              <a:spcBef>
                <a:spcPts val="300"/>
              </a:spcBef>
              <a:spcAft>
                <a:spcPts val="0"/>
              </a:spcAft>
              <a:buClr>
                <a:schemeClr val="dk1"/>
              </a:buClr>
              <a:buSzPts val="1400"/>
              <a:buNone/>
              <a:defRPr sz="1400"/>
            </a:lvl3pPr>
            <a:lvl4pPr indent="-228600" lvl="3" marL="1828800" rtl="0" algn="l">
              <a:lnSpc>
                <a:spcPct val="90000"/>
              </a:lnSpc>
              <a:spcBef>
                <a:spcPts val="300"/>
              </a:spcBef>
              <a:spcAft>
                <a:spcPts val="0"/>
              </a:spcAft>
              <a:buClr>
                <a:schemeClr val="dk1"/>
              </a:buClr>
              <a:buSzPts val="1200"/>
              <a:buNone/>
              <a:defRPr sz="1200"/>
            </a:lvl4pPr>
            <a:lvl5pPr indent="-228600" lvl="4" marL="2286000" rtl="0" algn="l">
              <a:lnSpc>
                <a:spcPct val="90000"/>
              </a:lnSpc>
              <a:spcBef>
                <a:spcPts val="300"/>
              </a:spcBef>
              <a:spcAft>
                <a:spcPts val="0"/>
              </a:spcAft>
              <a:buClr>
                <a:schemeClr val="dk1"/>
              </a:buClr>
              <a:buSzPts val="1200"/>
              <a:buNone/>
              <a:defRPr sz="1200"/>
            </a:lvl5pPr>
            <a:lvl6pPr indent="-228600" lvl="5" marL="2743200" rtl="0" algn="l">
              <a:lnSpc>
                <a:spcPct val="90000"/>
              </a:lnSpc>
              <a:spcBef>
                <a:spcPts val="300"/>
              </a:spcBef>
              <a:spcAft>
                <a:spcPts val="0"/>
              </a:spcAft>
              <a:buClr>
                <a:schemeClr val="dk1"/>
              </a:buClr>
              <a:buSzPts val="1200"/>
              <a:buNone/>
              <a:defRPr sz="1200"/>
            </a:lvl6pPr>
            <a:lvl7pPr indent="-228600" lvl="6" marL="3200400" rtl="0" algn="l">
              <a:lnSpc>
                <a:spcPct val="90000"/>
              </a:lnSpc>
              <a:spcBef>
                <a:spcPts val="300"/>
              </a:spcBef>
              <a:spcAft>
                <a:spcPts val="0"/>
              </a:spcAft>
              <a:buClr>
                <a:schemeClr val="dk1"/>
              </a:buClr>
              <a:buSzPts val="1200"/>
              <a:buNone/>
              <a:defRPr sz="1200"/>
            </a:lvl7pPr>
            <a:lvl8pPr indent="-228600" lvl="7" marL="3657600" rtl="0" algn="l">
              <a:lnSpc>
                <a:spcPct val="90000"/>
              </a:lnSpc>
              <a:spcBef>
                <a:spcPts val="300"/>
              </a:spcBef>
              <a:spcAft>
                <a:spcPts val="0"/>
              </a:spcAft>
              <a:buClr>
                <a:schemeClr val="dk1"/>
              </a:buClr>
              <a:buSzPts val="1200"/>
              <a:buNone/>
              <a:defRPr sz="1200"/>
            </a:lvl8pPr>
            <a:lvl9pPr indent="-228600" lvl="8" marL="4114800" rtl="0" algn="l">
              <a:lnSpc>
                <a:spcPct val="90000"/>
              </a:lnSpc>
              <a:spcBef>
                <a:spcPts val="300"/>
              </a:spcBef>
              <a:spcAft>
                <a:spcPts val="0"/>
              </a:spcAft>
              <a:buClr>
                <a:schemeClr val="dk1"/>
              </a:buClr>
              <a:buSzPts val="1200"/>
              <a:buNone/>
              <a:defRPr sz="1200"/>
            </a:lvl9pPr>
          </a:lstStyle>
          <a:p/>
        </p:txBody>
      </p:sp>
      <p:pic>
        <p:nvPicPr>
          <p:cNvPr descr="Closeup of green plants" id="280" name="Google Shape;280;p40"/>
          <p:cNvPicPr preferRelativeResize="0"/>
          <p:nvPr/>
        </p:nvPicPr>
        <p:blipFill rotWithShape="1">
          <a:blip r:embed="rId2">
            <a:alphaModFix/>
          </a:blip>
          <a:srcRect b="0" l="0" r="0" t="0"/>
          <a:stretch/>
        </p:blipFill>
        <p:spPr>
          <a:xfrm>
            <a:off x="0" y="1544360"/>
            <a:ext cx="1117854" cy="2914650"/>
          </a:xfrm>
          <a:prstGeom prst="rect">
            <a:avLst/>
          </a:prstGeom>
          <a:noFill/>
          <a:ln>
            <a:noFill/>
          </a:ln>
        </p:spPr>
      </p:pic>
      <p:pic>
        <p:nvPicPr>
          <p:cNvPr id="281" name="Google Shape;281;p40"/>
          <p:cNvPicPr preferRelativeResize="0"/>
          <p:nvPr/>
        </p:nvPicPr>
        <p:blipFill rotWithShape="1">
          <a:blip r:embed="rId3">
            <a:alphaModFix/>
          </a:blip>
          <a:srcRect b="0" l="0" r="7732" t="0"/>
          <a:stretch/>
        </p:blipFill>
        <p:spPr>
          <a:xfrm>
            <a:off x="6599921" y="269114"/>
            <a:ext cx="2300670" cy="833371"/>
          </a:xfrm>
          <a:prstGeom prst="rect">
            <a:avLst/>
          </a:prstGeom>
          <a:noFill/>
          <a:ln>
            <a:noFill/>
          </a:ln>
        </p:spPr>
      </p:pic>
      <p:pic>
        <p:nvPicPr>
          <p:cNvPr id="282" name="Google Shape;282;p40"/>
          <p:cNvPicPr preferRelativeResize="0"/>
          <p:nvPr/>
        </p:nvPicPr>
        <p:blipFill rotWithShape="1">
          <a:blip r:embed="rId4">
            <a:alphaModFix/>
          </a:blip>
          <a:srcRect b="0" l="-3717" r="9608" t="0"/>
          <a:stretch/>
        </p:blipFill>
        <p:spPr>
          <a:xfrm flipH="1">
            <a:off x="6682217" y="1543050"/>
            <a:ext cx="2576083" cy="2914650"/>
          </a:xfrm>
          <a:prstGeom prst="rect">
            <a:avLst/>
          </a:prstGeom>
          <a:noFill/>
          <a:ln>
            <a:noFill/>
          </a:ln>
        </p:spPr>
      </p:pic>
      <p:pic>
        <p:nvPicPr>
          <p:cNvPr descr="Building, green Bill and flowers blooming in flower bed of business district clean city air stock pictures, royalty-free photos &amp; images" id="283" name="Google Shape;283;p40"/>
          <p:cNvPicPr preferRelativeResize="0"/>
          <p:nvPr/>
        </p:nvPicPr>
        <p:blipFill rotWithShape="1">
          <a:blip r:embed="rId5">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826">
          <p15:clr>
            <a:srgbClr val="FDE53C"/>
          </p15:clr>
        </p15:guide>
        <p15:guide id="2" orient="horz" pos="972">
          <p15:clr>
            <a:srgbClr val="FDE53C"/>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4" name="Shape 284"/>
        <p:cNvGrpSpPr/>
        <p:nvPr/>
      </p:nvGrpSpPr>
      <p:grpSpPr>
        <a:xfrm>
          <a:off x="0" y="0"/>
          <a:ext cx="0" cy="0"/>
          <a:chOff x="0" y="0"/>
          <a:chExt cx="0" cy="0"/>
        </a:xfrm>
      </p:grpSpPr>
      <p:sp>
        <p:nvSpPr>
          <p:cNvPr id="285" name="Google Shape;285;p41"/>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6" name="Google Shape;286;p41"/>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87" name="Google Shape;287;p41"/>
          <p:cNvSpPr txBox="1"/>
          <p:nvPr>
            <p:ph idx="2" type="body"/>
          </p:nvPr>
        </p:nvSpPr>
        <p:spPr>
          <a:xfrm>
            <a:off x="4629150"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88" name="Google Shape;288;p41"/>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89" name="Google Shape;289;p41"/>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0" name="Google Shape;290;p4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91" name="Google Shape;291;p41"/>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92" name="Google Shape;292;p41"/>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3" name="Shape 293"/>
        <p:cNvGrpSpPr/>
        <p:nvPr/>
      </p:nvGrpSpPr>
      <p:grpSpPr>
        <a:xfrm>
          <a:off x="0" y="0"/>
          <a:ext cx="0" cy="0"/>
          <a:chOff x="0" y="0"/>
          <a:chExt cx="0" cy="0"/>
        </a:xfrm>
      </p:grpSpPr>
      <p:sp>
        <p:nvSpPr>
          <p:cNvPr id="294" name="Google Shape;294;p42"/>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5" name="Google Shape;295;p42"/>
          <p:cNvSpPr txBox="1"/>
          <p:nvPr>
            <p:ph idx="1" type="body"/>
          </p:nvPr>
        </p:nvSpPr>
        <p:spPr>
          <a:xfrm>
            <a:off x="1057274" y="1165860"/>
            <a:ext cx="34566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296" name="Google Shape;296;p42"/>
          <p:cNvSpPr txBox="1"/>
          <p:nvPr>
            <p:ph idx="2" type="body"/>
          </p:nvPr>
        </p:nvSpPr>
        <p:spPr>
          <a:xfrm>
            <a:off x="1057274" y="1825610"/>
            <a:ext cx="34566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97" name="Google Shape;297;p42"/>
          <p:cNvSpPr txBox="1"/>
          <p:nvPr>
            <p:ph idx="3" type="body"/>
          </p:nvPr>
        </p:nvSpPr>
        <p:spPr>
          <a:xfrm>
            <a:off x="4629150" y="1165860"/>
            <a:ext cx="3457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298" name="Google Shape;298;p42"/>
          <p:cNvSpPr txBox="1"/>
          <p:nvPr>
            <p:ph idx="4" type="body"/>
          </p:nvPr>
        </p:nvSpPr>
        <p:spPr>
          <a:xfrm>
            <a:off x="4629150" y="1825610"/>
            <a:ext cx="34575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99" name="Google Shape;299;p42"/>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00" name="Google Shape;300;p42"/>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1" name="Google Shape;301;p4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02" name="Google Shape;302;p42"/>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03" name="Google Shape;303;p42"/>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4" name="Shape 304"/>
        <p:cNvGrpSpPr/>
        <p:nvPr/>
      </p:nvGrpSpPr>
      <p:grpSpPr>
        <a:xfrm>
          <a:off x="0" y="0"/>
          <a:ext cx="0" cy="0"/>
          <a:chOff x="0" y="0"/>
          <a:chExt cx="0" cy="0"/>
        </a:xfrm>
      </p:grpSpPr>
      <p:sp>
        <p:nvSpPr>
          <p:cNvPr id="305" name="Google Shape;305;p4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6" name="Google Shape;306;p43"/>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07" name="Google Shape;307;p43"/>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8" name="Google Shape;308;p4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09" name="Google Shape;309;p43"/>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10" name="Google Shape;310;p43"/>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11" name="Shape 311"/>
        <p:cNvGrpSpPr/>
        <p:nvPr/>
      </p:nvGrpSpPr>
      <p:grpSpPr>
        <a:xfrm>
          <a:off x="0" y="0"/>
          <a:ext cx="0" cy="0"/>
          <a:chOff x="0" y="0"/>
          <a:chExt cx="0" cy="0"/>
        </a:xfrm>
      </p:grpSpPr>
      <p:sp>
        <p:nvSpPr>
          <p:cNvPr id="312" name="Google Shape;312;p44"/>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13" name="Google Shape;313;p44"/>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4" name="Google Shape;314;p4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15" name="Google Shape;315;p44"/>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16" name="Google Shape;316;p44"/>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7" name="Shape 317"/>
        <p:cNvGrpSpPr/>
        <p:nvPr/>
      </p:nvGrpSpPr>
      <p:grpSpPr>
        <a:xfrm>
          <a:off x="0" y="0"/>
          <a:ext cx="0" cy="0"/>
          <a:chOff x="0" y="0"/>
          <a:chExt cx="0" cy="0"/>
        </a:xfrm>
      </p:grpSpPr>
      <p:sp>
        <p:nvSpPr>
          <p:cNvPr id="318" name="Google Shape;318;p45"/>
          <p:cNvSpPr txBox="1"/>
          <p:nvPr>
            <p:ph type="title"/>
          </p:nvPr>
        </p:nvSpPr>
        <p:spPr>
          <a:xfrm>
            <a:off x="5011825"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9" name="Google Shape;319;p45"/>
          <p:cNvSpPr txBox="1"/>
          <p:nvPr>
            <p:ph idx="1" type="body"/>
          </p:nvPr>
        </p:nvSpPr>
        <p:spPr>
          <a:xfrm>
            <a:off x="1057274" y="686942"/>
            <a:ext cx="3912900" cy="37995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20" name="Google Shape;320;p45"/>
          <p:cNvSpPr txBox="1"/>
          <p:nvPr>
            <p:ph idx="2" type="body"/>
          </p:nvPr>
        </p:nvSpPr>
        <p:spPr>
          <a:xfrm>
            <a:off x="5011825"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321" name="Google Shape;321;p45"/>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22" name="Google Shape;322;p45"/>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3" name="Google Shape;323;p4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24" name="Google Shape;324;p45"/>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5" name="Shape 325"/>
        <p:cNvGrpSpPr/>
        <p:nvPr/>
      </p:nvGrpSpPr>
      <p:grpSpPr>
        <a:xfrm>
          <a:off x="0" y="0"/>
          <a:ext cx="0" cy="0"/>
          <a:chOff x="0" y="0"/>
          <a:chExt cx="0" cy="0"/>
        </a:xfrm>
      </p:grpSpPr>
      <p:sp>
        <p:nvSpPr>
          <p:cNvPr id="326" name="Google Shape;326;p46"/>
          <p:cNvSpPr txBox="1"/>
          <p:nvPr>
            <p:ph type="title"/>
          </p:nvPr>
        </p:nvSpPr>
        <p:spPr>
          <a:xfrm>
            <a:off x="5011826"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327" name="Google Shape;327;p46"/>
          <p:cNvSpPr/>
          <p:nvPr>
            <p:ph idx="2" type="pic"/>
          </p:nvPr>
        </p:nvSpPr>
        <p:spPr>
          <a:xfrm>
            <a:off x="0" y="686942"/>
            <a:ext cx="4970100" cy="3799500"/>
          </a:xfrm>
          <a:prstGeom prst="rect">
            <a:avLst/>
          </a:prstGeom>
          <a:noFill/>
          <a:ln>
            <a:noFill/>
          </a:ln>
        </p:spPr>
      </p:sp>
      <p:sp>
        <p:nvSpPr>
          <p:cNvPr id="328" name="Google Shape;328;p46"/>
          <p:cNvSpPr txBox="1"/>
          <p:nvPr>
            <p:ph idx="1" type="body"/>
          </p:nvPr>
        </p:nvSpPr>
        <p:spPr>
          <a:xfrm>
            <a:off x="5011826"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329" name="Google Shape;329;p46"/>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30" name="Google Shape;330;p46"/>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1" name="Google Shape;331;p4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32" name="Google Shape;332;p46"/>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33" name="Google Shape;333;p46"/>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4" name="Shape 334"/>
        <p:cNvGrpSpPr/>
        <p:nvPr/>
      </p:nvGrpSpPr>
      <p:grpSpPr>
        <a:xfrm>
          <a:off x="0" y="0"/>
          <a:ext cx="0" cy="0"/>
          <a:chOff x="0" y="0"/>
          <a:chExt cx="0" cy="0"/>
        </a:xfrm>
      </p:grpSpPr>
      <p:sp>
        <p:nvSpPr>
          <p:cNvPr id="335" name="Google Shape;335;p4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6" name="Google Shape;336;p47"/>
          <p:cNvSpPr txBox="1"/>
          <p:nvPr>
            <p:ph idx="1" type="body"/>
          </p:nvPr>
        </p:nvSpPr>
        <p:spPr>
          <a:xfrm rot="5400000">
            <a:off x="2839331" y="-607349"/>
            <a:ext cx="3465300" cy="70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337" name="Google Shape;337;p47"/>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38" name="Google Shape;338;p47"/>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9" name="Google Shape;339;p4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40" name="Google Shape;340;p47"/>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41" name="Google Shape;341;p47"/>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2" name="Shape 342"/>
        <p:cNvGrpSpPr/>
        <p:nvPr/>
      </p:nvGrpSpPr>
      <p:grpSpPr>
        <a:xfrm>
          <a:off x="0" y="0"/>
          <a:ext cx="0" cy="0"/>
          <a:chOff x="0" y="0"/>
          <a:chExt cx="0" cy="0"/>
        </a:xfrm>
      </p:grpSpPr>
      <p:sp>
        <p:nvSpPr>
          <p:cNvPr id="343" name="Google Shape;343;p48"/>
          <p:cNvSpPr txBox="1"/>
          <p:nvPr>
            <p:ph type="title"/>
          </p:nvPr>
        </p:nvSpPr>
        <p:spPr>
          <a:xfrm rot="5400000">
            <a:off x="5070375" y="1616325"/>
            <a:ext cx="4489800" cy="15429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4" name="Google Shape;344;p48"/>
          <p:cNvSpPr txBox="1"/>
          <p:nvPr>
            <p:ph idx="1" type="body"/>
          </p:nvPr>
        </p:nvSpPr>
        <p:spPr>
          <a:xfrm rot="5400000">
            <a:off x="1284075" y="-512625"/>
            <a:ext cx="44898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345" name="Google Shape;345;p48"/>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46" name="Google Shape;346;p48"/>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7" name="Google Shape;347;p4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48" name="Google Shape;348;p48"/>
          <p:cNvPicPr preferRelativeResize="0"/>
          <p:nvPr/>
        </p:nvPicPr>
        <p:blipFill rotWithShape="1">
          <a:blip r:embed="rId2">
            <a:alphaModFix/>
          </a:blip>
          <a:srcRect b="0" l="0" r="0" t="0"/>
          <a:stretch/>
        </p:blipFill>
        <p:spPr>
          <a:xfrm rot="5400000">
            <a:off x="8041191" y="3944386"/>
            <a:ext cx="1540483" cy="514846"/>
          </a:xfrm>
          <a:prstGeom prst="rect">
            <a:avLst/>
          </a:prstGeom>
          <a:noFill/>
          <a:ln>
            <a:noFill/>
          </a:ln>
        </p:spPr>
      </p:pic>
      <p:sp>
        <p:nvSpPr>
          <p:cNvPr id="349" name="Google Shape;349;p48"/>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60" name="Shape 360"/>
        <p:cNvGrpSpPr/>
        <p:nvPr/>
      </p:nvGrpSpPr>
      <p:grpSpPr>
        <a:xfrm>
          <a:off x="0" y="0"/>
          <a:ext cx="0" cy="0"/>
          <a:chOff x="0" y="0"/>
          <a:chExt cx="0" cy="0"/>
        </a:xfrm>
      </p:grpSpPr>
      <p:pic>
        <p:nvPicPr>
          <p:cNvPr descr="A low angle view of a building&#10;&#10;Description automatically generated with low confidence" id="361" name="Google Shape;361;p50"/>
          <p:cNvPicPr preferRelativeResize="0"/>
          <p:nvPr/>
        </p:nvPicPr>
        <p:blipFill rotWithShape="1">
          <a:blip r:embed="rId2">
            <a:alphaModFix/>
          </a:blip>
          <a:srcRect b="0" l="0" r="43649" t="0"/>
          <a:stretch/>
        </p:blipFill>
        <p:spPr>
          <a:xfrm>
            <a:off x="6682217" y="1543050"/>
            <a:ext cx="2461784" cy="2914650"/>
          </a:xfrm>
          <a:prstGeom prst="rect">
            <a:avLst/>
          </a:prstGeom>
          <a:noFill/>
          <a:ln>
            <a:noFill/>
          </a:ln>
        </p:spPr>
      </p:pic>
      <p:sp>
        <p:nvSpPr>
          <p:cNvPr id="362" name="Google Shape;362;p50"/>
          <p:cNvSpPr/>
          <p:nvPr/>
        </p:nvSpPr>
        <p:spPr>
          <a:xfrm>
            <a:off x="1200150" y="0"/>
            <a:ext cx="3771900" cy="44577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363" name="Google Shape;363;p50"/>
          <p:cNvSpPr txBox="1"/>
          <p:nvPr>
            <p:ph type="ctrTitle"/>
          </p:nvPr>
        </p:nvSpPr>
        <p:spPr>
          <a:xfrm>
            <a:off x="1313833" y="2264780"/>
            <a:ext cx="36345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Corbel"/>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4" name="Google Shape;364;p50"/>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sz="1400">
                <a:solidFill>
                  <a:schemeClr val="lt1"/>
                </a:solidFill>
              </a:defRPr>
            </a:lvl1pPr>
            <a:lvl2pPr lvl="1" rtl="0" algn="ctr">
              <a:lnSpc>
                <a:spcPct val="90000"/>
              </a:lnSpc>
              <a:spcBef>
                <a:spcPts val="300"/>
              </a:spcBef>
              <a:spcAft>
                <a:spcPts val="0"/>
              </a:spcAft>
              <a:buClr>
                <a:schemeClr val="dk1"/>
              </a:buClr>
              <a:buSzPts val="1500"/>
              <a:buNone/>
              <a:defRPr sz="1500"/>
            </a:lvl2pPr>
            <a:lvl3pPr lvl="2" rtl="0" algn="ctr">
              <a:lnSpc>
                <a:spcPct val="90000"/>
              </a:lnSpc>
              <a:spcBef>
                <a:spcPts val="300"/>
              </a:spcBef>
              <a:spcAft>
                <a:spcPts val="0"/>
              </a:spcAft>
              <a:buClr>
                <a:schemeClr val="dk1"/>
              </a:buClr>
              <a:buSzPts val="1400"/>
              <a:buNone/>
              <a:defRPr sz="1400"/>
            </a:lvl3pPr>
            <a:lvl4pPr lvl="3" rtl="0" algn="ctr">
              <a:lnSpc>
                <a:spcPct val="90000"/>
              </a:lnSpc>
              <a:spcBef>
                <a:spcPts val="300"/>
              </a:spcBef>
              <a:spcAft>
                <a:spcPts val="0"/>
              </a:spcAft>
              <a:buClr>
                <a:schemeClr val="dk1"/>
              </a:buClr>
              <a:buSzPts val="1200"/>
              <a:buNone/>
              <a:defRPr sz="1200"/>
            </a:lvl4pPr>
            <a:lvl5pPr lvl="4" rtl="0" algn="ctr">
              <a:lnSpc>
                <a:spcPct val="90000"/>
              </a:lnSpc>
              <a:spcBef>
                <a:spcPts val="300"/>
              </a:spcBef>
              <a:spcAft>
                <a:spcPts val="0"/>
              </a:spcAft>
              <a:buClr>
                <a:schemeClr val="dk1"/>
              </a:buClr>
              <a:buSzPts val="1200"/>
              <a:buNone/>
              <a:defRPr sz="1200"/>
            </a:lvl5pPr>
            <a:lvl6pPr lvl="5" rtl="0" algn="ctr">
              <a:lnSpc>
                <a:spcPct val="90000"/>
              </a:lnSpc>
              <a:spcBef>
                <a:spcPts val="300"/>
              </a:spcBef>
              <a:spcAft>
                <a:spcPts val="0"/>
              </a:spcAft>
              <a:buClr>
                <a:schemeClr val="dk1"/>
              </a:buClr>
              <a:buSzPts val="1200"/>
              <a:buNone/>
              <a:defRPr sz="1200"/>
            </a:lvl6pPr>
            <a:lvl7pPr lvl="6" rtl="0" algn="ctr">
              <a:lnSpc>
                <a:spcPct val="90000"/>
              </a:lnSpc>
              <a:spcBef>
                <a:spcPts val="300"/>
              </a:spcBef>
              <a:spcAft>
                <a:spcPts val="0"/>
              </a:spcAft>
              <a:buClr>
                <a:schemeClr val="dk1"/>
              </a:buClr>
              <a:buSzPts val="1200"/>
              <a:buNone/>
              <a:defRPr sz="1200"/>
            </a:lvl7pPr>
            <a:lvl8pPr lvl="7" rtl="0" algn="ctr">
              <a:lnSpc>
                <a:spcPct val="90000"/>
              </a:lnSpc>
              <a:spcBef>
                <a:spcPts val="300"/>
              </a:spcBef>
              <a:spcAft>
                <a:spcPts val="0"/>
              </a:spcAft>
              <a:buClr>
                <a:schemeClr val="dk1"/>
              </a:buClr>
              <a:buSzPts val="1200"/>
              <a:buNone/>
              <a:defRPr sz="1200"/>
            </a:lvl8pPr>
            <a:lvl9pPr lvl="8" rtl="0" algn="ctr">
              <a:lnSpc>
                <a:spcPct val="90000"/>
              </a:lnSpc>
              <a:spcBef>
                <a:spcPts val="300"/>
              </a:spcBef>
              <a:spcAft>
                <a:spcPts val="0"/>
              </a:spcAft>
              <a:buClr>
                <a:schemeClr val="dk1"/>
              </a:buClr>
              <a:buSzPts val="1200"/>
              <a:buNone/>
              <a:defRPr sz="1200"/>
            </a:lvl9pPr>
          </a:lstStyle>
          <a:p/>
        </p:txBody>
      </p:sp>
      <p:pic>
        <p:nvPicPr>
          <p:cNvPr descr="Closeup of plant shoot" id="365" name="Google Shape;365;p50"/>
          <p:cNvPicPr preferRelativeResize="0"/>
          <p:nvPr/>
        </p:nvPicPr>
        <p:blipFill rotWithShape="1">
          <a:blip r:embed="rId3">
            <a:alphaModFix/>
          </a:blip>
          <a:srcRect b="0" l="0" r="0" t="0"/>
          <a:stretch/>
        </p:blipFill>
        <p:spPr>
          <a:xfrm>
            <a:off x="5054346" y="1543050"/>
            <a:ext cx="1545576" cy="2914650"/>
          </a:xfrm>
          <a:prstGeom prst="rect">
            <a:avLst/>
          </a:prstGeom>
          <a:noFill/>
          <a:ln>
            <a:noFill/>
          </a:ln>
        </p:spPr>
      </p:pic>
      <p:pic>
        <p:nvPicPr>
          <p:cNvPr id="366" name="Google Shape;366;p50"/>
          <p:cNvPicPr preferRelativeResize="0"/>
          <p:nvPr/>
        </p:nvPicPr>
        <p:blipFill rotWithShape="1">
          <a:blip r:embed="rId4">
            <a:alphaModFix/>
          </a:blip>
          <a:srcRect b="0" l="0" r="0" t="0"/>
          <a:stretch/>
        </p:blipFill>
        <p:spPr>
          <a:xfrm>
            <a:off x="5379664" y="207514"/>
            <a:ext cx="3279402" cy="1096011"/>
          </a:xfrm>
          <a:prstGeom prst="rect">
            <a:avLst/>
          </a:prstGeom>
          <a:noFill/>
          <a:ln>
            <a:noFill/>
          </a:ln>
        </p:spPr>
      </p:pic>
      <p:pic>
        <p:nvPicPr>
          <p:cNvPr id="367" name="Google Shape;367;p50"/>
          <p:cNvPicPr preferRelativeResize="0"/>
          <p:nvPr/>
        </p:nvPicPr>
        <p:blipFill rotWithShape="1">
          <a:blip r:embed="rId5">
            <a:alphaModFix/>
          </a:blip>
          <a:srcRect b="0" l="43807" r="0" t="0"/>
          <a:stretch/>
        </p:blipFill>
        <p:spPr>
          <a:xfrm flipH="1">
            <a:off x="5054348" y="1543051"/>
            <a:ext cx="1545574" cy="2914650"/>
          </a:xfrm>
          <a:prstGeom prst="rect">
            <a:avLst/>
          </a:prstGeom>
          <a:noFill/>
          <a:ln>
            <a:noFill/>
          </a:ln>
        </p:spPr>
      </p:pic>
      <p:pic>
        <p:nvPicPr>
          <p:cNvPr descr="Building, green Bill and flowers blooming in flower bed of business district clean city air stock pictures, royalty-free photos &amp; images" id="368" name="Google Shape;368;p50"/>
          <p:cNvPicPr preferRelativeResize="0"/>
          <p:nvPr/>
        </p:nvPicPr>
        <p:blipFill rotWithShape="1">
          <a:blip r:embed="rId6">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9" name="Shape 369"/>
        <p:cNvGrpSpPr/>
        <p:nvPr/>
      </p:nvGrpSpPr>
      <p:grpSpPr>
        <a:xfrm>
          <a:off x="0" y="0"/>
          <a:ext cx="0" cy="0"/>
          <a:chOff x="0" y="0"/>
          <a:chExt cx="0" cy="0"/>
        </a:xfrm>
      </p:grpSpPr>
      <p:sp>
        <p:nvSpPr>
          <p:cNvPr id="370" name="Google Shape;370;p51"/>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1" name="Google Shape;371;p51"/>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372" name="Google Shape;372;p51"/>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lvl1pPr indent="0" lvl="0" marL="0" rtl="0" algn="l">
              <a:spcBef>
                <a:spcPts val="0"/>
              </a:spcBef>
              <a:buNone/>
              <a:defRPr b="0" i="0" sz="800" u="none" cap="none" strike="noStrike">
                <a:solidFill>
                  <a:srgbClr val="455500"/>
                </a:solidFill>
                <a:latin typeface="Corbel"/>
                <a:ea typeface="Corbel"/>
                <a:cs typeface="Corbel"/>
                <a:sym typeface="Corbel"/>
              </a:defRPr>
            </a:lvl1pPr>
            <a:lvl2pPr indent="0" lvl="1" marL="0" rtl="0" algn="l">
              <a:spcBef>
                <a:spcPts val="0"/>
              </a:spcBef>
              <a:buNone/>
              <a:defRPr b="0" i="0" sz="800" u="none" cap="none" strike="noStrike">
                <a:solidFill>
                  <a:srgbClr val="455500"/>
                </a:solidFill>
                <a:latin typeface="Corbel"/>
                <a:ea typeface="Corbel"/>
                <a:cs typeface="Corbel"/>
                <a:sym typeface="Corbel"/>
              </a:defRPr>
            </a:lvl2pPr>
            <a:lvl3pPr indent="0" lvl="2" marL="0" rtl="0" algn="l">
              <a:spcBef>
                <a:spcPts val="0"/>
              </a:spcBef>
              <a:buNone/>
              <a:defRPr b="0" i="0" sz="800" u="none" cap="none" strike="noStrike">
                <a:solidFill>
                  <a:srgbClr val="455500"/>
                </a:solidFill>
                <a:latin typeface="Corbel"/>
                <a:ea typeface="Corbel"/>
                <a:cs typeface="Corbel"/>
                <a:sym typeface="Corbel"/>
              </a:defRPr>
            </a:lvl3pPr>
            <a:lvl4pPr indent="0" lvl="3" marL="0" rtl="0" algn="l">
              <a:spcBef>
                <a:spcPts val="0"/>
              </a:spcBef>
              <a:buNone/>
              <a:defRPr b="0" i="0" sz="800" u="none" cap="none" strike="noStrike">
                <a:solidFill>
                  <a:srgbClr val="455500"/>
                </a:solidFill>
                <a:latin typeface="Corbel"/>
                <a:ea typeface="Corbel"/>
                <a:cs typeface="Corbel"/>
                <a:sym typeface="Corbel"/>
              </a:defRPr>
            </a:lvl4pPr>
            <a:lvl5pPr indent="0" lvl="4" marL="0" rtl="0" algn="l">
              <a:spcBef>
                <a:spcPts val="0"/>
              </a:spcBef>
              <a:buNone/>
              <a:defRPr b="0" i="0" sz="800" u="none" cap="none" strike="noStrike">
                <a:solidFill>
                  <a:srgbClr val="455500"/>
                </a:solidFill>
                <a:latin typeface="Corbel"/>
                <a:ea typeface="Corbel"/>
                <a:cs typeface="Corbel"/>
                <a:sym typeface="Corbel"/>
              </a:defRPr>
            </a:lvl5pPr>
            <a:lvl6pPr indent="0" lvl="5" marL="0" rtl="0" algn="l">
              <a:spcBef>
                <a:spcPts val="0"/>
              </a:spcBef>
              <a:buNone/>
              <a:defRPr b="0" i="0" sz="800" u="none" cap="none" strike="noStrike">
                <a:solidFill>
                  <a:srgbClr val="455500"/>
                </a:solidFill>
                <a:latin typeface="Corbel"/>
                <a:ea typeface="Corbel"/>
                <a:cs typeface="Corbel"/>
                <a:sym typeface="Corbel"/>
              </a:defRPr>
            </a:lvl6pPr>
            <a:lvl7pPr indent="0" lvl="6" marL="0" rtl="0" algn="l">
              <a:spcBef>
                <a:spcPts val="0"/>
              </a:spcBef>
              <a:buNone/>
              <a:defRPr b="0" i="0" sz="800" u="none" cap="none" strike="noStrike">
                <a:solidFill>
                  <a:srgbClr val="455500"/>
                </a:solidFill>
                <a:latin typeface="Corbel"/>
                <a:ea typeface="Corbel"/>
                <a:cs typeface="Corbel"/>
                <a:sym typeface="Corbel"/>
              </a:defRPr>
            </a:lvl7pPr>
            <a:lvl8pPr indent="0" lvl="7" marL="0" rtl="0" algn="l">
              <a:spcBef>
                <a:spcPts val="0"/>
              </a:spcBef>
              <a:buNone/>
              <a:defRPr b="0" i="0" sz="800" u="none" cap="none" strike="noStrike">
                <a:solidFill>
                  <a:srgbClr val="455500"/>
                </a:solidFill>
                <a:latin typeface="Corbel"/>
                <a:ea typeface="Corbel"/>
                <a:cs typeface="Corbel"/>
                <a:sym typeface="Corbel"/>
              </a:defRPr>
            </a:lvl8pPr>
            <a:lvl9pPr indent="0" lvl="8" marL="0" rtl="0" algn="l">
              <a:spcBef>
                <a:spcPts val="0"/>
              </a:spcBef>
              <a:buNone/>
              <a:defRPr b="0" i="0" sz="800" u="none" cap="none" strike="noStrike">
                <a:solidFill>
                  <a:srgbClr val="455500"/>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GB"/>
              <a:t>‹#›</a:t>
            </a:fld>
            <a:endParaRPr/>
          </a:p>
        </p:txBody>
      </p:sp>
      <p:sp>
        <p:nvSpPr>
          <p:cNvPr id="373" name="Google Shape;373;p5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74" name="Google Shape;374;p51"/>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5" name="Shape 375"/>
        <p:cNvGrpSpPr/>
        <p:nvPr/>
      </p:nvGrpSpPr>
      <p:grpSpPr>
        <a:xfrm>
          <a:off x="0" y="0"/>
          <a:ext cx="0" cy="0"/>
          <a:chOff x="0" y="0"/>
          <a:chExt cx="0" cy="0"/>
        </a:xfrm>
      </p:grpSpPr>
      <p:sp>
        <p:nvSpPr>
          <p:cNvPr id="376" name="Google Shape;376;p52"/>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7" name="Google Shape;377;p52"/>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78" name="Google Shape;378;p52"/>
          <p:cNvSpPr txBox="1"/>
          <p:nvPr>
            <p:ph idx="2" type="body"/>
          </p:nvPr>
        </p:nvSpPr>
        <p:spPr>
          <a:xfrm>
            <a:off x="4629150"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79" name="Google Shape;379;p52"/>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80" name="Google Shape;380;p52"/>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1" name="Google Shape;381;p5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82" name="Google Shape;382;p52"/>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83" name="Google Shape;383;p52"/>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84" name="Shape 384"/>
        <p:cNvGrpSpPr/>
        <p:nvPr/>
      </p:nvGrpSpPr>
      <p:grpSpPr>
        <a:xfrm>
          <a:off x="0" y="0"/>
          <a:ext cx="0" cy="0"/>
          <a:chOff x="0" y="0"/>
          <a:chExt cx="0" cy="0"/>
        </a:xfrm>
      </p:grpSpPr>
      <p:sp>
        <p:nvSpPr>
          <p:cNvPr id="385" name="Google Shape;385;p53"/>
          <p:cNvSpPr/>
          <p:nvPr/>
        </p:nvSpPr>
        <p:spPr>
          <a:xfrm>
            <a:off x="1200149" y="1544360"/>
            <a:ext cx="5399700" cy="29148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386" name="Google Shape;386;p53"/>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4400"/>
              <a:buFont typeface="Corbel"/>
              <a:buNone/>
              <a:defRPr sz="4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7" name="Google Shape;387;p53"/>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300"/>
              </a:spcBef>
              <a:spcAft>
                <a:spcPts val="0"/>
              </a:spcAft>
              <a:buClr>
                <a:schemeClr val="dk1"/>
              </a:buClr>
              <a:buSzPts val="1500"/>
              <a:buNone/>
              <a:defRPr sz="1500"/>
            </a:lvl2pPr>
            <a:lvl3pPr indent="-228600" lvl="2" marL="1371600" rtl="0" algn="l">
              <a:lnSpc>
                <a:spcPct val="90000"/>
              </a:lnSpc>
              <a:spcBef>
                <a:spcPts val="300"/>
              </a:spcBef>
              <a:spcAft>
                <a:spcPts val="0"/>
              </a:spcAft>
              <a:buClr>
                <a:schemeClr val="dk1"/>
              </a:buClr>
              <a:buSzPts val="1400"/>
              <a:buNone/>
              <a:defRPr sz="1400"/>
            </a:lvl3pPr>
            <a:lvl4pPr indent="-228600" lvl="3" marL="1828800" rtl="0" algn="l">
              <a:lnSpc>
                <a:spcPct val="90000"/>
              </a:lnSpc>
              <a:spcBef>
                <a:spcPts val="300"/>
              </a:spcBef>
              <a:spcAft>
                <a:spcPts val="0"/>
              </a:spcAft>
              <a:buClr>
                <a:schemeClr val="dk1"/>
              </a:buClr>
              <a:buSzPts val="1200"/>
              <a:buNone/>
              <a:defRPr sz="1200"/>
            </a:lvl4pPr>
            <a:lvl5pPr indent="-228600" lvl="4" marL="2286000" rtl="0" algn="l">
              <a:lnSpc>
                <a:spcPct val="90000"/>
              </a:lnSpc>
              <a:spcBef>
                <a:spcPts val="300"/>
              </a:spcBef>
              <a:spcAft>
                <a:spcPts val="0"/>
              </a:spcAft>
              <a:buClr>
                <a:schemeClr val="dk1"/>
              </a:buClr>
              <a:buSzPts val="1200"/>
              <a:buNone/>
              <a:defRPr sz="1200"/>
            </a:lvl5pPr>
            <a:lvl6pPr indent="-228600" lvl="5" marL="2743200" rtl="0" algn="l">
              <a:lnSpc>
                <a:spcPct val="90000"/>
              </a:lnSpc>
              <a:spcBef>
                <a:spcPts val="300"/>
              </a:spcBef>
              <a:spcAft>
                <a:spcPts val="0"/>
              </a:spcAft>
              <a:buClr>
                <a:schemeClr val="dk1"/>
              </a:buClr>
              <a:buSzPts val="1200"/>
              <a:buNone/>
              <a:defRPr sz="1200"/>
            </a:lvl6pPr>
            <a:lvl7pPr indent="-228600" lvl="6" marL="3200400" rtl="0" algn="l">
              <a:lnSpc>
                <a:spcPct val="90000"/>
              </a:lnSpc>
              <a:spcBef>
                <a:spcPts val="300"/>
              </a:spcBef>
              <a:spcAft>
                <a:spcPts val="0"/>
              </a:spcAft>
              <a:buClr>
                <a:schemeClr val="dk1"/>
              </a:buClr>
              <a:buSzPts val="1200"/>
              <a:buNone/>
              <a:defRPr sz="1200"/>
            </a:lvl7pPr>
            <a:lvl8pPr indent="-228600" lvl="7" marL="3657600" rtl="0" algn="l">
              <a:lnSpc>
                <a:spcPct val="90000"/>
              </a:lnSpc>
              <a:spcBef>
                <a:spcPts val="300"/>
              </a:spcBef>
              <a:spcAft>
                <a:spcPts val="0"/>
              </a:spcAft>
              <a:buClr>
                <a:schemeClr val="dk1"/>
              </a:buClr>
              <a:buSzPts val="1200"/>
              <a:buNone/>
              <a:defRPr sz="1200"/>
            </a:lvl8pPr>
            <a:lvl9pPr indent="-228600" lvl="8" marL="4114800" rtl="0" algn="l">
              <a:lnSpc>
                <a:spcPct val="90000"/>
              </a:lnSpc>
              <a:spcBef>
                <a:spcPts val="300"/>
              </a:spcBef>
              <a:spcAft>
                <a:spcPts val="0"/>
              </a:spcAft>
              <a:buClr>
                <a:schemeClr val="dk1"/>
              </a:buClr>
              <a:buSzPts val="1200"/>
              <a:buNone/>
              <a:defRPr sz="1200"/>
            </a:lvl9pPr>
          </a:lstStyle>
          <a:p/>
        </p:txBody>
      </p:sp>
      <p:pic>
        <p:nvPicPr>
          <p:cNvPr descr="Closeup of green plants" id="388" name="Google Shape;388;p53"/>
          <p:cNvPicPr preferRelativeResize="0"/>
          <p:nvPr/>
        </p:nvPicPr>
        <p:blipFill rotWithShape="1">
          <a:blip r:embed="rId2">
            <a:alphaModFix/>
          </a:blip>
          <a:srcRect b="0" l="0" r="0" t="0"/>
          <a:stretch/>
        </p:blipFill>
        <p:spPr>
          <a:xfrm>
            <a:off x="0" y="1544360"/>
            <a:ext cx="1117854" cy="2914650"/>
          </a:xfrm>
          <a:prstGeom prst="rect">
            <a:avLst/>
          </a:prstGeom>
          <a:noFill/>
          <a:ln>
            <a:noFill/>
          </a:ln>
        </p:spPr>
      </p:pic>
      <p:pic>
        <p:nvPicPr>
          <p:cNvPr id="389" name="Google Shape;389;p53"/>
          <p:cNvPicPr preferRelativeResize="0"/>
          <p:nvPr/>
        </p:nvPicPr>
        <p:blipFill rotWithShape="1">
          <a:blip r:embed="rId3">
            <a:alphaModFix/>
          </a:blip>
          <a:srcRect b="0" l="0" r="7732" t="0"/>
          <a:stretch/>
        </p:blipFill>
        <p:spPr>
          <a:xfrm>
            <a:off x="6599921" y="269114"/>
            <a:ext cx="2300670" cy="833371"/>
          </a:xfrm>
          <a:prstGeom prst="rect">
            <a:avLst/>
          </a:prstGeom>
          <a:noFill/>
          <a:ln>
            <a:noFill/>
          </a:ln>
        </p:spPr>
      </p:pic>
      <p:pic>
        <p:nvPicPr>
          <p:cNvPr id="390" name="Google Shape;390;p53"/>
          <p:cNvPicPr preferRelativeResize="0"/>
          <p:nvPr/>
        </p:nvPicPr>
        <p:blipFill rotWithShape="1">
          <a:blip r:embed="rId4">
            <a:alphaModFix/>
          </a:blip>
          <a:srcRect b="0" l="-3717" r="9608" t="0"/>
          <a:stretch/>
        </p:blipFill>
        <p:spPr>
          <a:xfrm flipH="1">
            <a:off x="6682217" y="1543050"/>
            <a:ext cx="2576083" cy="2914650"/>
          </a:xfrm>
          <a:prstGeom prst="rect">
            <a:avLst/>
          </a:prstGeom>
          <a:noFill/>
          <a:ln>
            <a:noFill/>
          </a:ln>
        </p:spPr>
      </p:pic>
      <p:pic>
        <p:nvPicPr>
          <p:cNvPr descr="Building, green Bill and flowers blooming in flower bed of business district clean city air stock pictures, royalty-free photos &amp; images" id="391" name="Google Shape;391;p53"/>
          <p:cNvPicPr preferRelativeResize="0"/>
          <p:nvPr/>
        </p:nvPicPr>
        <p:blipFill rotWithShape="1">
          <a:blip r:embed="rId5">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826">
          <p15:clr>
            <a:srgbClr val="FDE53C"/>
          </p15:clr>
        </p15:guide>
        <p15:guide id="2" orient="horz" pos="972">
          <p15:clr>
            <a:srgbClr val="FDE53C"/>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2" name="Shape 392"/>
        <p:cNvGrpSpPr/>
        <p:nvPr/>
      </p:nvGrpSpPr>
      <p:grpSpPr>
        <a:xfrm>
          <a:off x="0" y="0"/>
          <a:ext cx="0" cy="0"/>
          <a:chOff x="0" y="0"/>
          <a:chExt cx="0" cy="0"/>
        </a:xfrm>
      </p:grpSpPr>
      <p:sp>
        <p:nvSpPr>
          <p:cNvPr id="393" name="Google Shape;393;p54"/>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4" name="Google Shape;394;p54"/>
          <p:cNvSpPr txBox="1"/>
          <p:nvPr>
            <p:ph idx="1" type="body"/>
          </p:nvPr>
        </p:nvSpPr>
        <p:spPr>
          <a:xfrm>
            <a:off x="1057274" y="1165860"/>
            <a:ext cx="34566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395" name="Google Shape;395;p54"/>
          <p:cNvSpPr txBox="1"/>
          <p:nvPr>
            <p:ph idx="2" type="body"/>
          </p:nvPr>
        </p:nvSpPr>
        <p:spPr>
          <a:xfrm>
            <a:off x="1057274" y="1825610"/>
            <a:ext cx="34566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96" name="Google Shape;396;p54"/>
          <p:cNvSpPr txBox="1"/>
          <p:nvPr>
            <p:ph idx="3" type="body"/>
          </p:nvPr>
        </p:nvSpPr>
        <p:spPr>
          <a:xfrm>
            <a:off x="4629150" y="1165860"/>
            <a:ext cx="3457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397" name="Google Shape;397;p54"/>
          <p:cNvSpPr txBox="1"/>
          <p:nvPr>
            <p:ph idx="4" type="body"/>
          </p:nvPr>
        </p:nvSpPr>
        <p:spPr>
          <a:xfrm>
            <a:off x="4629150" y="1825610"/>
            <a:ext cx="34575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98" name="Google Shape;398;p54"/>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99" name="Google Shape;399;p54"/>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0" name="Google Shape;400;p5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01" name="Google Shape;401;p54"/>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02" name="Google Shape;402;p54"/>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3" name="Shape 403"/>
        <p:cNvGrpSpPr/>
        <p:nvPr/>
      </p:nvGrpSpPr>
      <p:grpSpPr>
        <a:xfrm>
          <a:off x="0" y="0"/>
          <a:ext cx="0" cy="0"/>
          <a:chOff x="0" y="0"/>
          <a:chExt cx="0" cy="0"/>
        </a:xfrm>
      </p:grpSpPr>
      <p:sp>
        <p:nvSpPr>
          <p:cNvPr id="404" name="Google Shape;404;p5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5" name="Google Shape;405;p55"/>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06" name="Google Shape;406;p55"/>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7" name="Google Shape;407;p5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08" name="Google Shape;408;p55"/>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09" name="Google Shape;409;p55"/>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10" name="Shape 410"/>
        <p:cNvGrpSpPr/>
        <p:nvPr/>
      </p:nvGrpSpPr>
      <p:grpSpPr>
        <a:xfrm>
          <a:off x="0" y="0"/>
          <a:ext cx="0" cy="0"/>
          <a:chOff x="0" y="0"/>
          <a:chExt cx="0" cy="0"/>
        </a:xfrm>
      </p:grpSpPr>
      <p:sp>
        <p:nvSpPr>
          <p:cNvPr id="411" name="Google Shape;411;p56"/>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12" name="Google Shape;412;p56"/>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3" name="Google Shape;413;p5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14" name="Google Shape;414;p56"/>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15" name="Google Shape;415;p56"/>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6" name="Shape 416"/>
        <p:cNvGrpSpPr/>
        <p:nvPr/>
      </p:nvGrpSpPr>
      <p:grpSpPr>
        <a:xfrm>
          <a:off x="0" y="0"/>
          <a:ext cx="0" cy="0"/>
          <a:chOff x="0" y="0"/>
          <a:chExt cx="0" cy="0"/>
        </a:xfrm>
      </p:grpSpPr>
      <p:sp>
        <p:nvSpPr>
          <p:cNvPr id="417" name="Google Shape;417;p57"/>
          <p:cNvSpPr txBox="1"/>
          <p:nvPr>
            <p:ph type="title"/>
          </p:nvPr>
        </p:nvSpPr>
        <p:spPr>
          <a:xfrm>
            <a:off x="5011825"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8" name="Google Shape;418;p57"/>
          <p:cNvSpPr txBox="1"/>
          <p:nvPr>
            <p:ph idx="1" type="body"/>
          </p:nvPr>
        </p:nvSpPr>
        <p:spPr>
          <a:xfrm>
            <a:off x="1057274" y="686942"/>
            <a:ext cx="3912900" cy="37995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419" name="Google Shape;419;p57"/>
          <p:cNvSpPr txBox="1"/>
          <p:nvPr>
            <p:ph idx="2" type="body"/>
          </p:nvPr>
        </p:nvSpPr>
        <p:spPr>
          <a:xfrm>
            <a:off x="5011825"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420" name="Google Shape;420;p57"/>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21" name="Google Shape;421;p57"/>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2" name="Google Shape;422;p5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23" name="Google Shape;423;p57"/>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4" name="Shape 424"/>
        <p:cNvGrpSpPr/>
        <p:nvPr/>
      </p:nvGrpSpPr>
      <p:grpSpPr>
        <a:xfrm>
          <a:off x="0" y="0"/>
          <a:ext cx="0" cy="0"/>
          <a:chOff x="0" y="0"/>
          <a:chExt cx="0" cy="0"/>
        </a:xfrm>
      </p:grpSpPr>
      <p:sp>
        <p:nvSpPr>
          <p:cNvPr id="425" name="Google Shape;425;p58"/>
          <p:cNvSpPr txBox="1"/>
          <p:nvPr>
            <p:ph type="title"/>
          </p:nvPr>
        </p:nvSpPr>
        <p:spPr>
          <a:xfrm>
            <a:off x="5011826"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426" name="Google Shape;426;p58"/>
          <p:cNvSpPr/>
          <p:nvPr>
            <p:ph idx="2" type="pic"/>
          </p:nvPr>
        </p:nvSpPr>
        <p:spPr>
          <a:xfrm>
            <a:off x="0" y="686942"/>
            <a:ext cx="4970100" cy="3799500"/>
          </a:xfrm>
          <a:prstGeom prst="rect">
            <a:avLst/>
          </a:prstGeom>
          <a:noFill/>
          <a:ln>
            <a:noFill/>
          </a:ln>
        </p:spPr>
      </p:sp>
      <p:sp>
        <p:nvSpPr>
          <p:cNvPr id="427" name="Google Shape;427;p58"/>
          <p:cNvSpPr txBox="1"/>
          <p:nvPr>
            <p:ph idx="1" type="body"/>
          </p:nvPr>
        </p:nvSpPr>
        <p:spPr>
          <a:xfrm>
            <a:off x="5011826"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428" name="Google Shape;428;p58"/>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29" name="Google Shape;429;p58"/>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0" name="Google Shape;430;p5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31" name="Google Shape;431;p58"/>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32" name="Google Shape;432;p58"/>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33" name="Shape 433"/>
        <p:cNvGrpSpPr/>
        <p:nvPr/>
      </p:nvGrpSpPr>
      <p:grpSpPr>
        <a:xfrm>
          <a:off x="0" y="0"/>
          <a:ext cx="0" cy="0"/>
          <a:chOff x="0" y="0"/>
          <a:chExt cx="0" cy="0"/>
        </a:xfrm>
      </p:grpSpPr>
      <p:sp>
        <p:nvSpPr>
          <p:cNvPr id="434" name="Google Shape;434;p5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5" name="Google Shape;435;p59"/>
          <p:cNvSpPr txBox="1"/>
          <p:nvPr>
            <p:ph idx="1" type="body"/>
          </p:nvPr>
        </p:nvSpPr>
        <p:spPr>
          <a:xfrm rot="5400000">
            <a:off x="2839331" y="-607349"/>
            <a:ext cx="3465300" cy="70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436" name="Google Shape;436;p59"/>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37" name="Google Shape;437;p59"/>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8" name="Google Shape;438;p5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39" name="Google Shape;439;p59"/>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40" name="Google Shape;440;p59"/>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1" name="Shape 441"/>
        <p:cNvGrpSpPr/>
        <p:nvPr/>
      </p:nvGrpSpPr>
      <p:grpSpPr>
        <a:xfrm>
          <a:off x="0" y="0"/>
          <a:ext cx="0" cy="0"/>
          <a:chOff x="0" y="0"/>
          <a:chExt cx="0" cy="0"/>
        </a:xfrm>
      </p:grpSpPr>
      <p:sp>
        <p:nvSpPr>
          <p:cNvPr id="442" name="Google Shape;442;p60"/>
          <p:cNvSpPr txBox="1"/>
          <p:nvPr>
            <p:ph type="title"/>
          </p:nvPr>
        </p:nvSpPr>
        <p:spPr>
          <a:xfrm rot="5400000">
            <a:off x="5070375" y="1616325"/>
            <a:ext cx="4489800" cy="15429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3" name="Google Shape;443;p60"/>
          <p:cNvSpPr txBox="1"/>
          <p:nvPr>
            <p:ph idx="1" type="body"/>
          </p:nvPr>
        </p:nvSpPr>
        <p:spPr>
          <a:xfrm rot="5400000">
            <a:off x="1284075" y="-512625"/>
            <a:ext cx="44898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444" name="Google Shape;444;p60"/>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45" name="Google Shape;445;p60"/>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6" name="Google Shape;446;p6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47" name="Google Shape;447;p60"/>
          <p:cNvPicPr preferRelativeResize="0"/>
          <p:nvPr/>
        </p:nvPicPr>
        <p:blipFill rotWithShape="1">
          <a:blip r:embed="rId2">
            <a:alphaModFix/>
          </a:blip>
          <a:srcRect b="0" l="0" r="0" t="0"/>
          <a:stretch/>
        </p:blipFill>
        <p:spPr>
          <a:xfrm rot="5400000">
            <a:off x="8041191" y="3944386"/>
            <a:ext cx="1540483" cy="514846"/>
          </a:xfrm>
          <a:prstGeom prst="rect">
            <a:avLst/>
          </a:prstGeom>
          <a:noFill/>
          <a:ln>
            <a:noFill/>
          </a:ln>
        </p:spPr>
      </p:pic>
      <p:sp>
        <p:nvSpPr>
          <p:cNvPr id="448" name="Google Shape;448;p60"/>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p:cSld name="Titel en object">
    <p:spTree>
      <p:nvGrpSpPr>
        <p:cNvPr id="449" name="Shape 449"/>
        <p:cNvGrpSpPr/>
        <p:nvPr/>
      </p:nvGrpSpPr>
      <p:grpSpPr>
        <a:xfrm>
          <a:off x="0" y="0"/>
          <a:ext cx="0" cy="0"/>
          <a:chOff x="0" y="0"/>
          <a:chExt cx="0" cy="0"/>
        </a:xfrm>
      </p:grpSpPr>
      <p:sp>
        <p:nvSpPr>
          <p:cNvPr id="450" name="Google Shape;450;p61"/>
          <p:cNvSpPr txBox="1"/>
          <p:nvPr>
            <p:ph type="title"/>
          </p:nvPr>
        </p:nvSpPr>
        <p:spPr>
          <a:xfrm>
            <a:off x="1296000" y="567000"/>
            <a:ext cx="7416000" cy="837000"/>
          </a:xfrm>
          <a:prstGeom prst="rect">
            <a:avLst/>
          </a:prstGeom>
          <a:noFill/>
          <a:ln>
            <a:noFill/>
          </a:ln>
        </p:spPr>
        <p:txBody>
          <a:bodyPr anchorCtr="0" anchor="t" bIns="0" lIns="0" spcFirstLastPara="1" rIns="0" wrap="square" tIns="0">
            <a:noAutofit/>
          </a:bodyPr>
          <a:lstStyle>
            <a:lvl1pPr lvl="0" rtl="0" algn="l">
              <a:lnSpc>
                <a:spcPct val="102702"/>
              </a:lnSpc>
              <a:spcBef>
                <a:spcPts val="0"/>
              </a:spcBef>
              <a:spcAft>
                <a:spcPts val="0"/>
              </a:spcAft>
              <a:buClr>
                <a:schemeClr val="dk1"/>
              </a:buClr>
              <a:buSzPts val="2800"/>
              <a:buFont typeface="Calibri"/>
              <a:buNone/>
              <a:defRPr>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51" name="Google Shape;451;p61"/>
          <p:cNvSpPr txBox="1"/>
          <p:nvPr>
            <p:ph idx="1" type="body"/>
          </p:nvPr>
        </p:nvSpPr>
        <p:spPr>
          <a:xfrm>
            <a:off x="1296000" y="1436400"/>
            <a:ext cx="7416000" cy="2754000"/>
          </a:xfrm>
          <a:prstGeom prst="rect">
            <a:avLst/>
          </a:prstGeom>
          <a:noFill/>
          <a:ln>
            <a:noFill/>
          </a:ln>
        </p:spPr>
        <p:txBody>
          <a:bodyPr anchorCtr="0" anchor="t" bIns="0" lIns="0" spcFirstLastPara="1" rIns="0" wrap="square" tIns="0">
            <a:noAutofit/>
          </a:bodyPr>
          <a:lstStyle>
            <a:lvl1pPr indent="-323850" lvl="0" marL="457200" rtl="0" algn="l">
              <a:lnSpc>
                <a:spcPct val="90000"/>
              </a:lnSpc>
              <a:spcBef>
                <a:spcPts val="200"/>
              </a:spcBef>
              <a:spcAft>
                <a:spcPts val="0"/>
              </a:spcAft>
              <a:buClr>
                <a:schemeClr val="dk1"/>
              </a:buClr>
              <a:buSzPts val="1500"/>
              <a:buFont typeface="Calibri"/>
              <a:buChar char="•"/>
              <a:defRPr sz="1700">
                <a:latin typeface="Calibri"/>
                <a:ea typeface="Calibri"/>
                <a:cs typeface="Calibri"/>
                <a:sym typeface="Calibri"/>
              </a:defRPr>
            </a:lvl1pPr>
            <a:lvl2pPr indent="-304800" lvl="1" marL="914400" rtl="0" algn="l">
              <a:lnSpc>
                <a:spcPct val="90000"/>
              </a:lnSpc>
              <a:spcBef>
                <a:spcPts val="200"/>
              </a:spcBef>
              <a:spcAft>
                <a:spcPts val="0"/>
              </a:spcAft>
              <a:buClr>
                <a:srgbClr val="7F7F7F"/>
              </a:buClr>
              <a:buSzPts val="1200"/>
              <a:buFont typeface="Calibri"/>
              <a:buChar char="•"/>
              <a:defRPr sz="1700">
                <a:solidFill>
                  <a:srgbClr val="7F7F7F"/>
                </a:solidFill>
                <a:latin typeface="Calibri"/>
                <a:ea typeface="Calibri"/>
                <a:cs typeface="Calibri"/>
                <a:sym typeface="Calibri"/>
              </a:defRPr>
            </a:lvl2pPr>
            <a:lvl3pPr indent="-311150" lvl="2" marL="1371600" rtl="0" algn="l">
              <a:lnSpc>
                <a:spcPct val="90000"/>
              </a:lnSpc>
              <a:spcBef>
                <a:spcPts val="200"/>
              </a:spcBef>
              <a:spcAft>
                <a:spcPts val="0"/>
              </a:spcAft>
              <a:buClr>
                <a:schemeClr val="dk1"/>
              </a:buClr>
              <a:buSzPts val="1300"/>
              <a:buFont typeface="Calibri"/>
              <a:buChar char="•"/>
              <a:defRPr>
                <a:latin typeface="Calibri"/>
                <a:ea typeface="Calibri"/>
                <a:cs typeface="Calibri"/>
                <a:sym typeface="Calibri"/>
              </a:defRPr>
            </a:lvl3pPr>
            <a:lvl4pPr indent="-298450" lvl="3" marL="1828800" rtl="0" algn="l">
              <a:lnSpc>
                <a:spcPct val="90000"/>
              </a:lnSpc>
              <a:spcBef>
                <a:spcPts val="200"/>
              </a:spcBef>
              <a:spcAft>
                <a:spcPts val="0"/>
              </a:spcAft>
              <a:buClr>
                <a:schemeClr val="dk1"/>
              </a:buClr>
              <a:buSzPts val="1100"/>
              <a:buFont typeface="Calibri"/>
              <a:buChar char="•"/>
              <a:defRPr>
                <a:latin typeface="Calibri"/>
                <a:ea typeface="Calibri"/>
                <a:cs typeface="Calibri"/>
                <a:sym typeface="Calibri"/>
              </a:defRPr>
            </a:lvl4pPr>
            <a:lvl5pPr indent="-317500" lvl="4" marL="2286000" rtl="0" algn="l">
              <a:lnSpc>
                <a:spcPct val="90000"/>
              </a:lnSpc>
              <a:spcBef>
                <a:spcPts val="200"/>
              </a:spcBef>
              <a:spcAft>
                <a:spcPts val="0"/>
              </a:spcAft>
              <a:buClr>
                <a:schemeClr val="dk1"/>
              </a:buClr>
              <a:buSzPts val="1400"/>
              <a:buFont typeface="Calibri"/>
              <a:buChar char="•"/>
              <a:defRPr>
                <a:latin typeface="Calibri"/>
                <a:ea typeface="Calibri"/>
                <a:cs typeface="Calibri"/>
                <a:sym typeface="Calibri"/>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2" name="Google Shape;452;p61"/>
          <p:cNvSpPr txBox="1"/>
          <p:nvPr>
            <p:ph idx="10" type="dt"/>
          </p:nvPr>
        </p:nvSpPr>
        <p:spPr>
          <a:xfrm>
            <a:off x="5300545" y="4754700"/>
            <a:ext cx="900000" cy="2700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700">
                <a:solidFill>
                  <a:srgbClr val="8C8C8C"/>
                </a:solidFill>
                <a:latin typeface="Calibri"/>
                <a:ea typeface="Calibri"/>
                <a:cs typeface="Calibri"/>
                <a:sym typeface="Calibri"/>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3" name="Google Shape;453;p61"/>
          <p:cNvSpPr txBox="1"/>
          <p:nvPr>
            <p:ph idx="11" type="ftr"/>
          </p:nvPr>
        </p:nvSpPr>
        <p:spPr>
          <a:xfrm>
            <a:off x="6243063" y="4754700"/>
            <a:ext cx="1890000" cy="2700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700">
                <a:solidFill>
                  <a:srgbClr val="8C8C8C"/>
                </a:solidFill>
                <a:latin typeface="Calibri"/>
                <a:ea typeface="Calibri"/>
                <a:cs typeface="Calibri"/>
                <a:sym typeface="Calibri"/>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4" name="Google Shape;454;p61"/>
          <p:cNvSpPr txBox="1"/>
          <p:nvPr>
            <p:ph idx="12" type="sldNum"/>
          </p:nvPr>
        </p:nvSpPr>
        <p:spPr>
          <a:xfrm>
            <a:off x="8194281" y="4754700"/>
            <a:ext cx="540000" cy="2700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700">
                <a:solidFill>
                  <a:srgbClr val="8C8C8C"/>
                </a:solidFill>
                <a:latin typeface="Calibri"/>
                <a:ea typeface="Calibri"/>
                <a:cs typeface="Calibri"/>
                <a:sym typeface="Calibri"/>
              </a:defRPr>
            </a:lvl1pPr>
            <a:lvl2pPr indent="0" lvl="1" marL="0" rtl="0" algn="r">
              <a:spcBef>
                <a:spcPts val="0"/>
              </a:spcBef>
              <a:buNone/>
              <a:defRPr sz="700">
                <a:solidFill>
                  <a:srgbClr val="8C8C8C"/>
                </a:solidFill>
                <a:latin typeface="Calibri"/>
                <a:ea typeface="Calibri"/>
                <a:cs typeface="Calibri"/>
                <a:sym typeface="Calibri"/>
              </a:defRPr>
            </a:lvl2pPr>
            <a:lvl3pPr indent="0" lvl="2" marL="0" rtl="0" algn="r">
              <a:spcBef>
                <a:spcPts val="0"/>
              </a:spcBef>
              <a:buNone/>
              <a:defRPr sz="700">
                <a:solidFill>
                  <a:srgbClr val="8C8C8C"/>
                </a:solidFill>
                <a:latin typeface="Calibri"/>
                <a:ea typeface="Calibri"/>
                <a:cs typeface="Calibri"/>
                <a:sym typeface="Calibri"/>
              </a:defRPr>
            </a:lvl3pPr>
            <a:lvl4pPr indent="0" lvl="3" marL="0" rtl="0" algn="r">
              <a:spcBef>
                <a:spcPts val="0"/>
              </a:spcBef>
              <a:buNone/>
              <a:defRPr sz="700">
                <a:solidFill>
                  <a:srgbClr val="8C8C8C"/>
                </a:solidFill>
                <a:latin typeface="Calibri"/>
                <a:ea typeface="Calibri"/>
                <a:cs typeface="Calibri"/>
                <a:sym typeface="Calibri"/>
              </a:defRPr>
            </a:lvl4pPr>
            <a:lvl5pPr indent="0" lvl="4" marL="0" rtl="0" algn="r">
              <a:spcBef>
                <a:spcPts val="0"/>
              </a:spcBef>
              <a:buNone/>
              <a:defRPr sz="700">
                <a:solidFill>
                  <a:srgbClr val="8C8C8C"/>
                </a:solidFill>
                <a:latin typeface="Calibri"/>
                <a:ea typeface="Calibri"/>
                <a:cs typeface="Calibri"/>
                <a:sym typeface="Calibri"/>
              </a:defRPr>
            </a:lvl5pPr>
            <a:lvl6pPr indent="0" lvl="5" marL="0" rtl="0" algn="r">
              <a:spcBef>
                <a:spcPts val="0"/>
              </a:spcBef>
              <a:buNone/>
              <a:defRPr sz="700">
                <a:solidFill>
                  <a:srgbClr val="8C8C8C"/>
                </a:solidFill>
                <a:latin typeface="Calibri"/>
                <a:ea typeface="Calibri"/>
                <a:cs typeface="Calibri"/>
                <a:sym typeface="Calibri"/>
              </a:defRPr>
            </a:lvl6pPr>
            <a:lvl7pPr indent="0" lvl="6" marL="0" rtl="0" algn="r">
              <a:spcBef>
                <a:spcPts val="0"/>
              </a:spcBef>
              <a:buNone/>
              <a:defRPr sz="700">
                <a:solidFill>
                  <a:srgbClr val="8C8C8C"/>
                </a:solidFill>
                <a:latin typeface="Calibri"/>
                <a:ea typeface="Calibri"/>
                <a:cs typeface="Calibri"/>
                <a:sym typeface="Calibri"/>
              </a:defRPr>
            </a:lvl7pPr>
            <a:lvl8pPr indent="0" lvl="7" marL="0" rtl="0" algn="r">
              <a:spcBef>
                <a:spcPts val="0"/>
              </a:spcBef>
              <a:buNone/>
              <a:defRPr sz="700">
                <a:solidFill>
                  <a:srgbClr val="8C8C8C"/>
                </a:solidFill>
                <a:latin typeface="Calibri"/>
                <a:ea typeface="Calibri"/>
                <a:cs typeface="Calibri"/>
                <a:sym typeface="Calibri"/>
              </a:defRPr>
            </a:lvl8pPr>
            <a:lvl9pPr indent="0" lvl="8" marL="0" rtl="0" algn="r">
              <a:spcBef>
                <a:spcPts val="0"/>
              </a:spcBef>
              <a:buNone/>
              <a:defRPr sz="700">
                <a:solidFill>
                  <a:srgbClr val="8C8C8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4.xml"/><Relationship Id="rId12" Type="http://schemas.openxmlformats.org/officeDocument/2006/relationships/slideLayout" Target="../slideLayouts/slideLayout33.xml"/><Relationship Id="rId1" Type="http://schemas.openxmlformats.org/officeDocument/2006/relationships/image" Target="../media/image7.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1.xml"/><Relationship Id="rId12" Type="http://schemas.openxmlformats.org/officeDocument/2006/relationships/slideLayout" Target="../slideLayouts/slideLayout44.xml"/><Relationship Id="rId1" Type="http://schemas.openxmlformats.org/officeDocument/2006/relationships/image" Target="../media/image7.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image" Target="../media/image7.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0" y="4972050"/>
            <a:ext cx="1124700" cy="171600"/>
          </a:xfrm>
          <a:prstGeom prst="rect">
            <a:avLst/>
          </a:prstGeom>
          <a:gradFill>
            <a:gsLst>
              <a:gs pos="0">
                <a:srgbClr val="F4FFCB"/>
              </a:gs>
              <a:gs pos="100000">
                <a:srgbClr val="F4FFCB"/>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52" name="Google Shape;52;p13"/>
          <p:cNvSpPr/>
          <p:nvPr/>
        </p:nvSpPr>
        <p:spPr>
          <a:xfrm>
            <a:off x="1207008" y="4972050"/>
            <a:ext cx="7937100" cy="1716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87F00"/>
              </a:solidFill>
              <a:latin typeface="Corbel"/>
              <a:ea typeface="Corbel"/>
              <a:cs typeface="Corbel"/>
              <a:sym typeface="Corbel"/>
            </a:endParaRPr>
          </a:p>
        </p:txBody>
      </p:sp>
      <p:sp>
        <p:nvSpPr>
          <p:cNvPr id="53" name="Google Shape;53;p1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marR="0" rtl="0" algn="l">
              <a:spcBef>
                <a:spcPts val="0"/>
              </a:spcBef>
              <a:spcAft>
                <a:spcPts val="0"/>
              </a:spcAft>
              <a:buClr>
                <a:srgbClr val="92D050"/>
              </a:buClr>
              <a:buSzPts val="2600"/>
              <a:buFont typeface="Corbel"/>
              <a:buNone/>
              <a:defRPr b="0" i="0" sz="2600" u="none" cap="none" strike="noStrike">
                <a:solidFill>
                  <a:srgbClr val="92D050"/>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4" name="Google Shape;54;p13"/>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orbel"/>
                <a:ea typeface="Corbel"/>
                <a:cs typeface="Corbel"/>
                <a:sym typeface="Corbel"/>
              </a:defRPr>
            </a:lvl1pPr>
            <a:lvl2pPr indent="-317500" lvl="1" marL="9144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2pPr>
            <a:lvl3pPr indent="-304800" lvl="2" marL="1371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9pPr>
          </a:lstStyle>
          <a:p/>
        </p:txBody>
      </p:sp>
      <p:sp>
        <p:nvSpPr>
          <p:cNvPr id="55" name="Google Shape;55;p13"/>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455500"/>
                </a:solidFill>
                <a:latin typeface="Corbel"/>
                <a:ea typeface="Corbel"/>
                <a:cs typeface="Corbel"/>
                <a:sym typeface="Corbel"/>
              </a:defRPr>
            </a:lvl1pPr>
            <a:lvl2pPr indent="0" lvl="1" marL="0" marR="0" rtl="0" algn="r">
              <a:spcBef>
                <a:spcPts val="0"/>
              </a:spcBef>
              <a:buNone/>
              <a:defRPr b="0" i="0" sz="800" u="none" cap="none" strike="noStrike">
                <a:solidFill>
                  <a:srgbClr val="455500"/>
                </a:solidFill>
                <a:latin typeface="Corbel"/>
                <a:ea typeface="Corbel"/>
                <a:cs typeface="Corbel"/>
                <a:sym typeface="Corbel"/>
              </a:defRPr>
            </a:lvl2pPr>
            <a:lvl3pPr indent="0" lvl="2" marL="0" marR="0" rtl="0" algn="r">
              <a:spcBef>
                <a:spcPts val="0"/>
              </a:spcBef>
              <a:buNone/>
              <a:defRPr b="0" i="0" sz="800" u="none" cap="none" strike="noStrike">
                <a:solidFill>
                  <a:srgbClr val="455500"/>
                </a:solidFill>
                <a:latin typeface="Corbel"/>
                <a:ea typeface="Corbel"/>
                <a:cs typeface="Corbel"/>
                <a:sym typeface="Corbel"/>
              </a:defRPr>
            </a:lvl3pPr>
            <a:lvl4pPr indent="0" lvl="3" marL="0" marR="0" rtl="0" algn="r">
              <a:spcBef>
                <a:spcPts val="0"/>
              </a:spcBef>
              <a:buNone/>
              <a:defRPr b="0" i="0" sz="800" u="none" cap="none" strike="noStrike">
                <a:solidFill>
                  <a:srgbClr val="455500"/>
                </a:solidFill>
                <a:latin typeface="Corbel"/>
                <a:ea typeface="Corbel"/>
                <a:cs typeface="Corbel"/>
                <a:sym typeface="Corbel"/>
              </a:defRPr>
            </a:lvl4pPr>
            <a:lvl5pPr indent="0" lvl="4" marL="0" marR="0" rtl="0" algn="r">
              <a:spcBef>
                <a:spcPts val="0"/>
              </a:spcBef>
              <a:buNone/>
              <a:defRPr b="0" i="0" sz="800" u="none" cap="none" strike="noStrike">
                <a:solidFill>
                  <a:srgbClr val="455500"/>
                </a:solidFill>
                <a:latin typeface="Corbel"/>
                <a:ea typeface="Corbel"/>
                <a:cs typeface="Corbel"/>
                <a:sym typeface="Corbel"/>
              </a:defRPr>
            </a:lvl5pPr>
            <a:lvl6pPr indent="0" lvl="5" marL="0" marR="0" rtl="0" algn="r">
              <a:spcBef>
                <a:spcPts val="0"/>
              </a:spcBef>
              <a:buNone/>
              <a:defRPr b="0" i="0" sz="800" u="none" cap="none" strike="noStrike">
                <a:solidFill>
                  <a:srgbClr val="455500"/>
                </a:solidFill>
                <a:latin typeface="Corbel"/>
                <a:ea typeface="Corbel"/>
                <a:cs typeface="Corbel"/>
                <a:sym typeface="Corbel"/>
              </a:defRPr>
            </a:lvl6pPr>
            <a:lvl7pPr indent="0" lvl="6" marL="0" marR="0" rtl="0" algn="r">
              <a:spcBef>
                <a:spcPts val="0"/>
              </a:spcBef>
              <a:buNone/>
              <a:defRPr b="0" i="0" sz="800" u="none" cap="none" strike="noStrike">
                <a:solidFill>
                  <a:srgbClr val="455500"/>
                </a:solidFill>
                <a:latin typeface="Corbel"/>
                <a:ea typeface="Corbel"/>
                <a:cs typeface="Corbel"/>
                <a:sym typeface="Corbel"/>
              </a:defRPr>
            </a:lvl7pPr>
            <a:lvl8pPr indent="0" lvl="7" marL="0" marR="0" rtl="0" algn="r">
              <a:spcBef>
                <a:spcPts val="0"/>
              </a:spcBef>
              <a:buNone/>
              <a:defRPr b="0" i="0" sz="800" u="none" cap="none" strike="noStrike">
                <a:solidFill>
                  <a:srgbClr val="455500"/>
                </a:solidFill>
                <a:latin typeface="Corbel"/>
                <a:ea typeface="Corbel"/>
                <a:cs typeface="Corbel"/>
                <a:sym typeface="Corbel"/>
              </a:defRPr>
            </a:lvl8pPr>
            <a:lvl9pPr indent="0" lvl="8" marL="0" marR="0" rtl="0" algn="r">
              <a:spcBef>
                <a:spcPts val="0"/>
              </a:spcBef>
              <a:buNone/>
              <a:defRPr b="0" i="0" sz="800" u="none" cap="none" strike="noStrike">
                <a:solidFill>
                  <a:srgbClr val="455500"/>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p13"/>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57" name="Google Shape;57;p1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58" name="Google Shape;58;p13"/>
          <p:cNvSpPr txBox="1"/>
          <p:nvPr/>
        </p:nvSpPr>
        <p:spPr>
          <a:xfrm>
            <a:off x="-1" y="4972050"/>
            <a:ext cx="1136400" cy="171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chemeClr val="dk1"/>
                </a:solidFill>
                <a:latin typeface="Corbel"/>
                <a:ea typeface="Corbel"/>
                <a:cs typeface="Corbel"/>
                <a:sym typeface="Corbel"/>
              </a:rPr>
              <a:t>‹#›</a:t>
            </a:fld>
            <a:endParaRPr b="0" i="0" sz="800" u="none" cap="none" strike="noStrike">
              <a:solidFill>
                <a:schemeClr val="dk1"/>
              </a:solidFill>
              <a:latin typeface="Corbel"/>
              <a:ea typeface="Corbel"/>
              <a:cs typeface="Corbel"/>
              <a:sym typeface="Corbel"/>
            </a:endParaRPr>
          </a:p>
        </p:txBody>
      </p:sp>
      <p:pic>
        <p:nvPicPr>
          <p:cNvPr id="59" name="Google Shape;59;p13"/>
          <p:cNvPicPr preferRelativeResize="0"/>
          <p:nvPr/>
        </p:nvPicPr>
        <p:blipFill rotWithShape="1">
          <a:blip r:embed="rId1">
            <a:alphaModFix/>
          </a:blip>
          <a:srcRect b="0" l="0" r="0" t="0"/>
          <a:stretch/>
        </p:blipFill>
        <p:spPr>
          <a:xfrm>
            <a:off x="7480812" y="127304"/>
            <a:ext cx="1540483" cy="514846"/>
          </a:xfrm>
          <a:prstGeom prst="rect">
            <a:avLst/>
          </a:prstGeom>
          <a:noFill/>
          <a:ln>
            <a:noFill/>
          </a:ln>
        </p:spPr>
      </p:pic>
      <p:sp>
        <p:nvSpPr>
          <p:cNvPr descr="{&quot;HashCode&quot;:1069283171,&quot;Placement&quot;:&quot;Footer&quot;,&quot;Top&quot;:522.0343,&quot;Left&quot;:902.3248,&quot;SlideWidth&quot;:960,&quot;SlideHeight&quot;:540}" id="60" name="Google Shape;60;p13"/>
          <p:cNvSpPr txBox="1"/>
          <p:nvPr/>
        </p:nvSpPr>
        <p:spPr>
          <a:xfrm>
            <a:off x="8594644" y="4972377"/>
            <a:ext cx="549600" cy="92400"/>
          </a:xfrm>
          <a:prstGeom prst="rect">
            <a:avLst/>
          </a:prstGeom>
          <a:noFill/>
          <a:ln>
            <a:noFill/>
          </a:ln>
        </p:spPr>
        <p:txBody>
          <a:bodyPr anchorCtr="1" anchor="ctr" bIns="0" lIns="0" spcFirstLastPara="1" rIns="0" wrap="square" tIns="0">
            <a:spAutoFit/>
          </a:bodyPr>
          <a:lstStyle/>
          <a:p>
            <a:pPr indent="0" lvl="0" marL="0" marR="0" rtl="0" algn="r">
              <a:spcBef>
                <a:spcPts val="0"/>
              </a:spcBef>
              <a:spcAft>
                <a:spcPts val="0"/>
              </a:spcAft>
              <a:buNone/>
            </a:pPr>
            <a:r>
              <a:rPr b="0" i="0" lang="en-GB" sz="600" u="none" cap="none" strike="noStrike">
                <a:solidFill>
                  <a:srgbClr val="000000"/>
                </a:solidFill>
                <a:latin typeface="Calibri"/>
                <a:ea typeface="Calibri"/>
                <a:cs typeface="Calibri"/>
                <a:sym typeface="Calibri"/>
              </a:rPr>
              <a:t>confidential</a:t>
            </a:r>
            <a:endParaRPr sz="1100"/>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25"/>
          <p:cNvSpPr/>
          <p:nvPr/>
        </p:nvSpPr>
        <p:spPr>
          <a:xfrm>
            <a:off x="0" y="4972050"/>
            <a:ext cx="1124700" cy="171600"/>
          </a:xfrm>
          <a:prstGeom prst="rect">
            <a:avLst/>
          </a:prstGeom>
          <a:gradFill>
            <a:gsLst>
              <a:gs pos="0">
                <a:srgbClr val="F4FFCB"/>
              </a:gs>
              <a:gs pos="100000">
                <a:srgbClr val="F4FFCB"/>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52" name="Google Shape;152;p25"/>
          <p:cNvSpPr/>
          <p:nvPr/>
        </p:nvSpPr>
        <p:spPr>
          <a:xfrm>
            <a:off x="1207008" y="4972050"/>
            <a:ext cx="7937100" cy="1716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87F00"/>
              </a:solidFill>
              <a:latin typeface="Corbel"/>
              <a:ea typeface="Corbel"/>
              <a:cs typeface="Corbel"/>
              <a:sym typeface="Corbel"/>
            </a:endParaRPr>
          </a:p>
        </p:txBody>
      </p:sp>
      <p:sp>
        <p:nvSpPr>
          <p:cNvPr id="153" name="Google Shape;153;p2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marR="0" rtl="0" algn="l">
              <a:spcBef>
                <a:spcPts val="0"/>
              </a:spcBef>
              <a:spcAft>
                <a:spcPts val="0"/>
              </a:spcAft>
              <a:buClr>
                <a:srgbClr val="92D050"/>
              </a:buClr>
              <a:buSzPts val="2600"/>
              <a:buFont typeface="Corbel"/>
              <a:buNone/>
              <a:defRPr b="0" i="0" sz="2600" u="none" cap="none" strike="noStrike">
                <a:solidFill>
                  <a:srgbClr val="92D050"/>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4" name="Google Shape;154;p2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orbel"/>
                <a:ea typeface="Corbel"/>
                <a:cs typeface="Corbel"/>
                <a:sym typeface="Corbel"/>
              </a:defRPr>
            </a:lvl1pPr>
            <a:lvl2pPr indent="-317500" lvl="1" marL="9144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2pPr>
            <a:lvl3pPr indent="-304800" lvl="2" marL="1371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9pPr>
          </a:lstStyle>
          <a:p/>
        </p:txBody>
      </p:sp>
      <p:sp>
        <p:nvSpPr>
          <p:cNvPr id="155" name="Google Shape;155;p25"/>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455500"/>
                </a:solidFill>
                <a:latin typeface="Corbel"/>
                <a:ea typeface="Corbel"/>
                <a:cs typeface="Corbel"/>
                <a:sym typeface="Corbel"/>
              </a:defRPr>
            </a:lvl1pPr>
            <a:lvl2pPr indent="0" lvl="1" marL="0" marR="0" rtl="0" algn="r">
              <a:spcBef>
                <a:spcPts val="0"/>
              </a:spcBef>
              <a:buNone/>
              <a:defRPr b="0" i="0" sz="800" u="none" cap="none" strike="noStrike">
                <a:solidFill>
                  <a:srgbClr val="455500"/>
                </a:solidFill>
                <a:latin typeface="Corbel"/>
                <a:ea typeface="Corbel"/>
                <a:cs typeface="Corbel"/>
                <a:sym typeface="Corbel"/>
              </a:defRPr>
            </a:lvl2pPr>
            <a:lvl3pPr indent="0" lvl="2" marL="0" marR="0" rtl="0" algn="r">
              <a:spcBef>
                <a:spcPts val="0"/>
              </a:spcBef>
              <a:buNone/>
              <a:defRPr b="0" i="0" sz="800" u="none" cap="none" strike="noStrike">
                <a:solidFill>
                  <a:srgbClr val="455500"/>
                </a:solidFill>
                <a:latin typeface="Corbel"/>
                <a:ea typeface="Corbel"/>
                <a:cs typeface="Corbel"/>
                <a:sym typeface="Corbel"/>
              </a:defRPr>
            </a:lvl3pPr>
            <a:lvl4pPr indent="0" lvl="3" marL="0" marR="0" rtl="0" algn="r">
              <a:spcBef>
                <a:spcPts val="0"/>
              </a:spcBef>
              <a:buNone/>
              <a:defRPr b="0" i="0" sz="800" u="none" cap="none" strike="noStrike">
                <a:solidFill>
                  <a:srgbClr val="455500"/>
                </a:solidFill>
                <a:latin typeface="Corbel"/>
                <a:ea typeface="Corbel"/>
                <a:cs typeface="Corbel"/>
                <a:sym typeface="Corbel"/>
              </a:defRPr>
            </a:lvl4pPr>
            <a:lvl5pPr indent="0" lvl="4" marL="0" marR="0" rtl="0" algn="r">
              <a:spcBef>
                <a:spcPts val="0"/>
              </a:spcBef>
              <a:buNone/>
              <a:defRPr b="0" i="0" sz="800" u="none" cap="none" strike="noStrike">
                <a:solidFill>
                  <a:srgbClr val="455500"/>
                </a:solidFill>
                <a:latin typeface="Corbel"/>
                <a:ea typeface="Corbel"/>
                <a:cs typeface="Corbel"/>
                <a:sym typeface="Corbel"/>
              </a:defRPr>
            </a:lvl5pPr>
            <a:lvl6pPr indent="0" lvl="5" marL="0" marR="0" rtl="0" algn="r">
              <a:spcBef>
                <a:spcPts val="0"/>
              </a:spcBef>
              <a:buNone/>
              <a:defRPr b="0" i="0" sz="800" u="none" cap="none" strike="noStrike">
                <a:solidFill>
                  <a:srgbClr val="455500"/>
                </a:solidFill>
                <a:latin typeface="Corbel"/>
                <a:ea typeface="Corbel"/>
                <a:cs typeface="Corbel"/>
                <a:sym typeface="Corbel"/>
              </a:defRPr>
            </a:lvl6pPr>
            <a:lvl7pPr indent="0" lvl="6" marL="0" marR="0" rtl="0" algn="r">
              <a:spcBef>
                <a:spcPts val="0"/>
              </a:spcBef>
              <a:buNone/>
              <a:defRPr b="0" i="0" sz="800" u="none" cap="none" strike="noStrike">
                <a:solidFill>
                  <a:srgbClr val="455500"/>
                </a:solidFill>
                <a:latin typeface="Corbel"/>
                <a:ea typeface="Corbel"/>
                <a:cs typeface="Corbel"/>
                <a:sym typeface="Corbel"/>
              </a:defRPr>
            </a:lvl7pPr>
            <a:lvl8pPr indent="0" lvl="7" marL="0" marR="0" rtl="0" algn="r">
              <a:spcBef>
                <a:spcPts val="0"/>
              </a:spcBef>
              <a:buNone/>
              <a:defRPr b="0" i="0" sz="800" u="none" cap="none" strike="noStrike">
                <a:solidFill>
                  <a:srgbClr val="455500"/>
                </a:solidFill>
                <a:latin typeface="Corbel"/>
                <a:ea typeface="Corbel"/>
                <a:cs typeface="Corbel"/>
                <a:sym typeface="Corbel"/>
              </a:defRPr>
            </a:lvl8pPr>
            <a:lvl9pPr indent="0" lvl="8" marL="0" marR="0" rtl="0" algn="r">
              <a:spcBef>
                <a:spcPts val="0"/>
              </a:spcBef>
              <a:buNone/>
              <a:defRPr b="0" i="0" sz="800" u="none" cap="none" strike="noStrike">
                <a:solidFill>
                  <a:srgbClr val="455500"/>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
        <p:nvSpPr>
          <p:cNvPr id="156" name="Google Shape;156;p25"/>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157" name="Google Shape;157;p2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158" name="Google Shape;158;p25"/>
          <p:cNvSpPr txBox="1"/>
          <p:nvPr/>
        </p:nvSpPr>
        <p:spPr>
          <a:xfrm>
            <a:off x="-1" y="4972050"/>
            <a:ext cx="1136400" cy="171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chemeClr val="dk1"/>
                </a:solidFill>
                <a:latin typeface="Corbel"/>
                <a:ea typeface="Corbel"/>
                <a:cs typeface="Corbel"/>
                <a:sym typeface="Corbel"/>
              </a:rPr>
              <a:t>‹#›</a:t>
            </a:fld>
            <a:endParaRPr b="0" i="0" sz="800" u="none" cap="none" strike="noStrike">
              <a:solidFill>
                <a:schemeClr val="dk1"/>
              </a:solidFill>
              <a:latin typeface="Corbel"/>
              <a:ea typeface="Corbel"/>
              <a:cs typeface="Corbel"/>
              <a:sym typeface="Corbel"/>
            </a:endParaRPr>
          </a:p>
        </p:txBody>
      </p:sp>
      <p:pic>
        <p:nvPicPr>
          <p:cNvPr id="159" name="Google Shape;159;p25"/>
          <p:cNvPicPr preferRelativeResize="0"/>
          <p:nvPr/>
        </p:nvPicPr>
        <p:blipFill rotWithShape="1">
          <a:blip r:embed="rId1">
            <a:alphaModFix/>
          </a:blip>
          <a:srcRect b="0" l="0" r="0" t="0"/>
          <a:stretch/>
        </p:blipFill>
        <p:spPr>
          <a:xfrm>
            <a:off x="7480812" y="127304"/>
            <a:ext cx="1540483" cy="514846"/>
          </a:xfrm>
          <a:prstGeom prst="rect">
            <a:avLst/>
          </a:prstGeom>
          <a:noFill/>
          <a:ln>
            <a:noFill/>
          </a:ln>
        </p:spPr>
      </p:pic>
      <p:sp>
        <p:nvSpPr>
          <p:cNvPr id="160" name="Google Shape;160;p25"/>
          <p:cNvSpPr txBox="1"/>
          <p:nvPr/>
        </p:nvSpPr>
        <p:spPr>
          <a:xfrm>
            <a:off x="8634413" y="5052060"/>
            <a:ext cx="388200" cy="924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0" i="0" lang="en-GB" sz="600" u="none" cap="none" strike="noStrike">
                <a:solidFill>
                  <a:srgbClr val="000000"/>
                </a:solidFill>
                <a:latin typeface="Calibri"/>
                <a:ea typeface="Calibri"/>
                <a:cs typeface="Calibri"/>
                <a:sym typeface="Calibri"/>
              </a:rPr>
              <a:t>confidential</a:t>
            </a:r>
            <a:endParaRPr sz="1100"/>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37"/>
          <p:cNvSpPr/>
          <p:nvPr/>
        </p:nvSpPr>
        <p:spPr>
          <a:xfrm>
            <a:off x="0" y="4972050"/>
            <a:ext cx="1124700" cy="171600"/>
          </a:xfrm>
          <a:prstGeom prst="rect">
            <a:avLst/>
          </a:prstGeom>
          <a:gradFill>
            <a:gsLst>
              <a:gs pos="0">
                <a:srgbClr val="F4FFCB"/>
              </a:gs>
              <a:gs pos="100000">
                <a:srgbClr val="F4FFCB"/>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252" name="Google Shape;252;p37"/>
          <p:cNvSpPr/>
          <p:nvPr/>
        </p:nvSpPr>
        <p:spPr>
          <a:xfrm>
            <a:off x="1207008" y="4972050"/>
            <a:ext cx="7937100" cy="1716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87F00"/>
              </a:solidFill>
              <a:latin typeface="Corbel"/>
              <a:ea typeface="Corbel"/>
              <a:cs typeface="Corbel"/>
              <a:sym typeface="Corbel"/>
            </a:endParaRPr>
          </a:p>
        </p:txBody>
      </p:sp>
      <p:sp>
        <p:nvSpPr>
          <p:cNvPr id="253" name="Google Shape;253;p3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marR="0" rtl="0" algn="l">
              <a:spcBef>
                <a:spcPts val="0"/>
              </a:spcBef>
              <a:spcAft>
                <a:spcPts val="0"/>
              </a:spcAft>
              <a:buClr>
                <a:srgbClr val="92D050"/>
              </a:buClr>
              <a:buSzPts val="2600"/>
              <a:buFont typeface="Corbel"/>
              <a:buNone/>
              <a:defRPr b="0" i="0" sz="2600" u="none" cap="none" strike="noStrike">
                <a:solidFill>
                  <a:srgbClr val="92D050"/>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54" name="Google Shape;254;p37"/>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orbel"/>
                <a:ea typeface="Corbel"/>
                <a:cs typeface="Corbel"/>
                <a:sym typeface="Corbel"/>
              </a:defRPr>
            </a:lvl1pPr>
            <a:lvl2pPr indent="-317500" lvl="1" marL="9144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2pPr>
            <a:lvl3pPr indent="-304800" lvl="2" marL="1371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9pPr>
          </a:lstStyle>
          <a:p/>
        </p:txBody>
      </p:sp>
      <p:sp>
        <p:nvSpPr>
          <p:cNvPr id="255" name="Google Shape;255;p37"/>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455500"/>
                </a:solidFill>
                <a:latin typeface="Corbel"/>
                <a:ea typeface="Corbel"/>
                <a:cs typeface="Corbel"/>
                <a:sym typeface="Corbel"/>
              </a:defRPr>
            </a:lvl1pPr>
            <a:lvl2pPr indent="0" lvl="1" marL="0" marR="0" rtl="0" algn="r">
              <a:spcBef>
                <a:spcPts val="0"/>
              </a:spcBef>
              <a:buNone/>
              <a:defRPr b="0" i="0" sz="800" u="none" cap="none" strike="noStrike">
                <a:solidFill>
                  <a:srgbClr val="455500"/>
                </a:solidFill>
                <a:latin typeface="Corbel"/>
                <a:ea typeface="Corbel"/>
                <a:cs typeface="Corbel"/>
                <a:sym typeface="Corbel"/>
              </a:defRPr>
            </a:lvl2pPr>
            <a:lvl3pPr indent="0" lvl="2" marL="0" marR="0" rtl="0" algn="r">
              <a:spcBef>
                <a:spcPts val="0"/>
              </a:spcBef>
              <a:buNone/>
              <a:defRPr b="0" i="0" sz="800" u="none" cap="none" strike="noStrike">
                <a:solidFill>
                  <a:srgbClr val="455500"/>
                </a:solidFill>
                <a:latin typeface="Corbel"/>
                <a:ea typeface="Corbel"/>
                <a:cs typeface="Corbel"/>
                <a:sym typeface="Corbel"/>
              </a:defRPr>
            </a:lvl3pPr>
            <a:lvl4pPr indent="0" lvl="3" marL="0" marR="0" rtl="0" algn="r">
              <a:spcBef>
                <a:spcPts val="0"/>
              </a:spcBef>
              <a:buNone/>
              <a:defRPr b="0" i="0" sz="800" u="none" cap="none" strike="noStrike">
                <a:solidFill>
                  <a:srgbClr val="455500"/>
                </a:solidFill>
                <a:latin typeface="Corbel"/>
                <a:ea typeface="Corbel"/>
                <a:cs typeface="Corbel"/>
                <a:sym typeface="Corbel"/>
              </a:defRPr>
            </a:lvl4pPr>
            <a:lvl5pPr indent="0" lvl="4" marL="0" marR="0" rtl="0" algn="r">
              <a:spcBef>
                <a:spcPts val="0"/>
              </a:spcBef>
              <a:buNone/>
              <a:defRPr b="0" i="0" sz="800" u="none" cap="none" strike="noStrike">
                <a:solidFill>
                  <a:srgbClr val="455500"/>
                </a:solidFill>
                <a:latin typeface="Corbel"/>
                <a:ea typeface="Corbel"/>
                <a:cs typeface="Corbel"/>
                <a:sym typeface="Corbel"/>
              </a:defRPr>
            </a:lvl5pPr>
            <a:lvl6pPr indent="0" lvl="5" marL="0" marR="0" rtl="0" algn="r">
              <a:spcBef>
                <a:spcPts val="0"/>
              </a:spcBef>
              <a:buNone/>
              <a:defRPr b="0" i="0" sz="800" u="none" cap="none" strike="noStrike">
                <a:solidFill>
                  <a:srgbClr val="455500"/>
                </a:solidFill>
                <a:latin typeface="Corbel"/>
                <a:ea typeface="Corbel"/>
                <a:cs typeface="Corbel"/>
                <a:sym typeface="Corbel"/>
              </a:defRPr>
            </a:lvl6pPr>
            <a:lvl7pPr indent="0" lvl="6" marL="0" marR="0" rtl="0" algn="r">
              <a:spcBef>
                <a:spcPts val="0"/>
              </a:spcBef>
              <a:buNone/>
              <a:defRPr b="0" i="0" sz="800" u="none" cap="none" strike="noStrike">
                <a:solidFill>
                  <a:srgbClr val="455500"/>
                </a:solidFill>
                <a:latin typeface="Corbel"/>
                <a:ea typeface="Corbel"/>
                <a:cs typeface="Corbel"/>
                <a:sym typeface="Corbel"/>
              </a:defRPr>
            </a:lvl7pPr>
            <a:lvl8pPr indent="0" lvl="7" marL="0" marR="0" rtl="0" algn="r">
              <a:spcBef>
                <a:spcPts val="0"/>
              </a:spcBef>
              <a:buNone/>
              <a:defRPr b="0" i="0" sz="800" u="none" cap="none" strike="noStrike">
                <a:solidFill>
                  <a:srgbClr val="455500"/>
                </a:solidFill>
                <a:latin typeface="Corbel"/>
                <a:ea typeface="Corbel"/>
                <a:cs typeface="Corbel"/>
                <a:sym typeface="Corbel"/>
              </a:defRPr>
            </a:lvl8pPr>
            <a:lvl9pPr indent="0" lvl="8" marL="0" marR="0" rtl="0" algn="r">
              <a:spcBef>
                <a:spcPts val="0"/>
              </a:spcBef>
              <a:buNone/>
              <a:defRPr b="0" i="0" sz="800" u="none" cap="none" strike="noStrike">
                <a:solidFill>
                  <a:srgbClr val="455500"/>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
        <p:nvSpPr>
          <p:cNvPr id="256" name="Google Shape;256;p37"/>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257" name="Google Shape;257;p3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258" name="Google Shape;258;p37"/>
          <p:cNvSpPr txBox="1"/>
          <p:nvPr/>
        </p:nvSpPr>
        <p:spPr>
          <a:xfrm>
            <a:off x="-1" y="4972050"/>
            <a:ext cx="1136400" cy="171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chemeClr val="dk1"/>
                </a:solidFill>
                <a:latin typeface="Corbel"/>
                <a:ea typeface="Corbel"/>
                <a:cs typeface="Corbel"/>
                <a:sym typeface="Corbel"/>
              </a:rPr>
              <a:t>‹#›</a:t>
            </a:fld>
            <a:endParaRPr b="0" i="0" sz="800" u="none" cap="none" strike="noStrike">
              <a:solidFill>
                <a:schemeClr val="dk1"/>
              </a:solidFill>
              <a:latin typeface="Corbel"/>
              <a:ea typeface="Corbel"/>
              <a:cs typeface="Corbel"/>
              <a:sym typeface="Corbel"/>
            </a:endParaRPr>
          </a:p>
        </p:txBody>
      </p:sp>
      <p:pic>
        <p:nvPicPr>
          <p:cNvPr id="259" name="Google Shape;259;p37"/>
          <p:cNvPicPr preferRelativeResize="0"/>
          <p:nvPr/>
        </p:nvPicPr>
        <p:blipFill rotWithShape="1">
          <a:blip r:embed="rId1">
            <a:alphaModFix/>
          </a:blip>
          <a:srcRect b="0" l="0" r="0" t="0"/>
          <a:stretch/>
        </p:blipFill>
        <p:spPr>
          <a:xfrm>
            <a:off x="7480812" y="127304"/>
            <a:ext cx="1540483" cy="514846"/>
          </a:xfrm>
          <a:prstGeom prst="rect">
            <a:avLst/>
          </a:prstGeom>
          <a:noFill/>
          <a:ln>
            <a:noFill/>
          </a:ln>
        </p:spPr>
      </p:pic>
      <p:sp>
        <p:nvSpPr>
          <p:cNvPr descr="{&quot;HashCode&quot;:1069283171,&quot;Placement&quot;:&quot;Footer&quot;,&quot;Top&quot;:522.0343,&quot;Left&quot;:902.3248,&quot;SlideWidth&quot;:960,&quot;SlideHeight&quot;:540}" id="260" name="Google Shape;260;p37"/>
          <p:cNvSpPr txBox="1"/>
          <p:nvPr/>
        </p:nvSpPr>
        <p:spPr>
          <a:xfrm>
            <a:off x="8594644" y="4972377"/>
            <a:ext cx="549600" cy="92400"/>
          </a:xfrm>
          <a:prstGeom prst="rect">
            <a:avLst/>
          </a:prstGeom>
          <a:noFill/>
          <a:ln>
            <a:noFill/>
          </a:ln>
        </p:spPr>
        <p:txBody>
          <a:bodyPr anchorCtr="1" anchor="ctr" bIns="0" lIns="0" spcFirstLastPara="1" rIns="0" wrap="square" tIns="0">
            <a:spAutoFit/>
          </a:bodyPr>
          <a:lstStyle/>
          <a:p>
            <a:pPr indent="0" lvl="0" marL="0" marR="0" rtl="0" algn="r">
              <a:spcBef>
                <a:spcPts val="0"/>
              </a:spcBef>
              <a:spcAft>
                <a:spcPts val="0"/>
              </a:spcAft>
              <a:buNone/>
            </a:pPr>
            <a:r>
              <a:rPr b="0" i="0" lang="en-GB" sz="600" u="none" cap="none" strike="noStrike">
                <a:solidFill>
                  <a:srgbClr val="000000"/>
                </a:solidFill>
                <a:latin typeface="Calibri"/>
                <a:ea typeface="Calibri"/>
                <a:cs typeface="Calibri"/>
                <a:sym typeface="Calibri"/>
              </a:rPr>
              <a:t>confidential</a:t>
            </a:r>
            <a:endParaRPr sz="1100"/>
          </a:p>
        </p:txBody>
      </p: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49"/>
          <p:cNvSpPr/>
          <p:nvPr/>
        </p:nvSpPr>
        <p:spPr>
          <a:xfrm>
            <a:off x="0" y="4972050"/>
            <a:ext cx="1124700" cy="171600"/>
          </a:xfrm>
          <a:prstGeom prst="rect">
            <a:avLst/>
          </a:prstGeom>
          <a:gradFill>
            <a:gsLst>
              <a:gs pos="0">
                <a:srgbClr val="F4FFCB"/>
              </a:gs>
              <a:gs pos="100000">
                <a:srgbClr val="F4FFCB"/>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352" name="Google Shape;352;p49"/>
          <p:cNvSpPr/>
          <p:nvPr/>
        </p:nvSpPr>
        <p:spPr>
          <a:xfrm>
            <a:off x="1207008" y="4972050"/>
            <a:ext cx="7937100" cy="1716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87F00"/>
              </a:solidFill>
              <a:latin typeface="Corbel"/>
              <a:ea typeface="Corbel"/>
              <a:cs typeface="Corbel"/>
              <a:sym typeface="Corbel"/>
            </a:endParaRPr>
          </a:p>
        </p:txBody>
      </p:sp>
      <p:sp>
        <p:nvSpPr>
          <p:cNvPr id="353" name="Google Shape;353;p4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marR="0" rtl="0" algn="l">
              <a:spcBef>
                <a:spcPts val="0"/>
              </a:spcBef>
              <a:spcAft>
                <a:spcPts val="0"/>
              </a:spcAft>
              <a:buClr>
                <a:srgbClr val="92D050"/>
              </a:buClr>
              <a:buSzPts val="2600"/>
              <a:buFont typeface="Corbel"/>
              <a:buNone/>
              <a:defRPr b="0" i="0" sz="2600" u="none" cap="none" strike="noStrike">
                <a:solidFill>
                  <a:srgbClr val="92D050"/>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54" name="Google Shape;354;p49"/>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orbel"/>
                <a:ea typeface="Corbel"/>
                <a:cs typeface="Corbel"/>
                <a:sym typeface="Corbel"/>
              </a:defRPr>
            </a:lvl1pPr>
            <a:lvl2pPr indent="-317500" lvl="1" marL="9144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2pPr>
            <a:lvl3pPr indent="-304800" lvl="2" marL="1371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9pPr>
          </a:lstStyle>
          <a:p/>
        </p:txBody>
      </p:sp>
      <p:sp>
        <p:nvSpPr>
          <p:cNvPr id="355" name="Google Shape;355;p49"/>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455500"/>
                </a:solidFill>
                <a:latin typeface="Corbel"/>
                <a:ea typeface="Corbel"/>
                <a:cs typeface="Corbel"/>
                <a:sym typeface="Corbel"/>
              </a:defRPr>
            </a:lvl1pPr>
            <a:lvl2pPr indent="0" lvl="1" marL="0" marR="0" rtl="0" algn="r">
              <a:spcBef>
                <a:spcPts val="0"/>
              </a:spcBef>
              <a:buNone/>
              <a:defRPr b="0" i="0" sz="800" u="none" cap="none" strike="noStrike">
                <a:solidFill>
                  <a:srgbClr val="455500"/>
                </a:solidFill>
                <a:latin typeface="Corbel"/>
                <a:ea typeface="Corbel"/>
                <a:cs typeface="Corbel"/>
                <a:sym typeface="Corbel"/>
              </a:defRPr>
            </a:lvl2pPr>
            <a:lvl3pPr indent="0" lvl="2" marL="0" marR="0" rtl="0" algn="r">
              <a:spcBef>
                <a:spcPts val="0"/>
              </a:spcBef>
              <a:buNone/>
              <a:defRPr b="0" i="0" sz="800" u="none" cap="none" strike="noStrike">
                <a:solidFill>
                  <a:srgbClr val="455500"/>
                </a:solidFill>
                <a:latin typeface="Corbel"/>
                <a:ea typeface="Corbel"/>
                <a:cs typeface="Corbel"/>
                <a:sym typeface="Corbel"/>
              </a:defRPr>
            </a:lvl3pPr>
            <a:lvl4pPr indent="0" lvl="3" marL="0" marR="0" rtl="0" algn="r">
              <a:spcBef>
                <a:spcPts val="0"/>
              </a:spcBef>
              <a:buNone/>
              <a:defRPr b="0" i="0" sz="800" u="none" cap="none" strike="noStrike">
                <a:solidFill>
                  <a:srgbClr val="455500"/>
                </a:solidFill>
                <a:latin typeface="Corbel"/>
                <a:ea typeface="Corbel"/>
                <a:cs typeface="Corbel"/>
                <a:sym typeface="Corbel"/>
              </a:defRPr>
            </a:lvl4pPr>
            <a:lvl5pPr indent="0" lvl="4" marL="0" marR="0" rtl="0" algn="r">
              <a:spcBef>
                <a:spcPts val="0"/>
              </a:spcBef>
              <a:buNone/>
              <a:defRPr b="0" i="0" sz="800" u="none" cap="none" strike="noStrike">
                <a:solidFill>
                  <a:srgbClr val="455500"/>
                </a:solidFill>
                <a:latin typeface="Corbel"/>
                <a:ea typeface="Corbel"/>
                <a:cs typeface="Corbel"/>
                <a:sym typeface="Corbel"/>
              </a:defRPr>
            </a:lvl5pPr>
            <a:lvl6pPr indent="0" lvl="5" marL="0" marR="0" rtl="0" algn="r">
              <a:spcBef>
                <a:spcPts val="0"/>
              </a:spcBef>
              <a:buNone/>
              <a:defRPr b="0" i="0" sz="800" u="none" cap="none" strike="noStrike">
                <a:solidFill>
                  <a:srgbClr val="455500"/>
                </a:solidFill>
                <a:latin typeface="Corbel"/>
                <a:ea typeface="Corbel"/>
                <a:cs typeface="Corbel"/>
                <a:sym typeface="Corbel"/>
              </a:defRPr>
            </a:lvl6pPr>
            <a:lvl7pPr indent="0" lvl="6" marL="0" marR="0" rtl="0" algn="r">
              <a:spcBef>
                <a:spcPts val="0"/>
              </a:spcBef>
              <a:buNone/>
              <a:defRPr b="0" i="0" sz="800" u="none" cap="none" strike="noStrike">
                <a:solidFill>
                  <a:srgbClr val="455500"/>
                </a:solidFill>
                <a:latin typeface="Corbel"/>
                <a:ea typeface="Corbel"/>
                <a:cs typeface="Corbel"/>
                <a:sym typeface="Corbel"/>
              </a:defRPr>
            </a:lvl7pPr>
            <a:lvl8pPr indent="0" lvl="7" marL="0" marR="0" rtl="0" algn="r">
              <a:spcBef>
                <a:spcPts val="0"/>
              </a:spcBef>
              <a:buNone/>
              <a:defRPr b="0" i="0" sz="800" u="none" cap="none" strike="noStrike">
                <a:solidFill>
                  <a:srgbClr val="455500"/>
                </a:solidFill>
                <a:latin typeface="Corbel"/>
                <a:ea typeface="Corbel"/>
                <a:cs typeface="Corbel"/>
                <a:sym typeface="Corbel"/>
              </a:defRPr>
            </a:lvl8pPr>
            <a:lvl9pPr indent="0" lvl="8" marL="0" marR="0" rtl="0" algn="r">
              <a:spcBef>
                <a:spcPts val="0"/>
              </a:spcBef>
              <a:buNone/>
              <a:defRPr b="0" i="0" sz="800" u="none" cap="none" strike="noStrike">
                <a:solidFill>
                  <a:srgbClr val="455500"/>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
        <p:nvSpPr>
          <p:cNvPr id="356" name="Google Shape;356;p49"/>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357" name="Google Shape;357;p4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358" name="Google Shape;358;p49"/>
          <p:cNvSpPr txBox="1"/>
          <p:nvPr/>
        </p:nvSpPr>
        <p:spPr>
          <a:xfrm>
            <a:off x="-1" y="4972050"/>
            <a:ext cx="1136400" cy="171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chemeClr val="dk1"/>
                </a:solidFill>
                <a:latin typeface="Corbel"/>
                <a:ea typeface="Corbel"/>
                <a:cs typeface="Corbel"/>
                <a:sym typeface="Corbel"/>
              </a:rPr>
              <a:t>‹#›</a:t>
            </a:fld>
            <a:endParaRPr b="0" i="0" sz="800" u="none" cap="none" strike="noStrike">
              <a:solidFill>
                <a:schemeClr val="dk1"/>
              </a:solidFill>
              <a:latin typeface="Corbel"/>
              <a:ea typeface="Corbel"/>
              <a:cs typeface="Corbel"/>
              <a:sym typeface="Corbel"/>
            </a:endParaRPr>
          </a:p>
        </p:txBody>
      </p:sp>
      <p:pic>
        <p:nvPicPr>
          <p:cNvPr id="359" name="Google Shape;359;p49"/>
          <p:cNvPicPr preferRelativeResize="0"/>
          <p:nvPr/>
        </p:nvPicPr>
        <p:blipFill rotWithShape="1">
          <a:blip r:embed="rId1">
            <a:alphaModFix/>
          </a:blip>
          <a:srcRect b="0" l="0" r="0" t="0"/>
          <a:stretch/>
        </p:blipFill>
        <p:spPr>
          <a:xfrm>
            <a:off x="7480812" y="127304"/>
            <a:ext cx="1540483" cy="51484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93.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1.xml"/><Relationship Id="rId3" Type="http://schemas.openxmlformats.org/officeDocument/2006/relationships/image" Target="../media/image163.png"/><Relationship Id="rId4" Type="http://schemas.openxmlformats.org/officeDocument/2006/relationships/image" Target="../media/image158.png"/><Relationship Id="rId5" Type="http://schemas.openxmlformats.org/officeDocument/2006/relationships/image" Target="../media/image15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2.xml"/><Relationship Id="rId3" Type="http://schemas.openxmlformats.org/officeDocument/2006/relationships/image" Target="../media/image16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3.xml"/><Relationship Id="rId3" Type="http://schemas.openxmlformats.org/officeDocument/2006/relationships/image" Target="../media/image16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4.xml"/><Relationship Id="rId3" Type="http://schemas.openxmlformats.org/officeDocument/2006/relationships/image" Target="../media/image159.png"/><Relationship Id="rId4" Type="http://schemas.openxmlformats.org/officeDocument/2006/relationships/image" Target="../media/image16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5.xml"/><Relationship Id="rId3" Type="http://schemas.openxmlformats.org/officeDocument/2006/relationships/image" Target="../media/image16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6.xml"/><Relationship Id="rId3" Type="http://schemas.openxmlformats.org/officeDocument/2006/relationships/hyperlink" Target="https://www.vmm.be/publicaties/luchtkwaliteit-in-de-antwerpse-agglomeratie-jaarrapport-2020"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7.xml"/><Relationship Id="rId3" Type="http://schemas.openxmlformats.org/officeDocument/2006/relationships/image" Target="../media/image17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8.xml"/><Relationship Id="rId3" Type="http://schemas.openxmlformats.org/officeDocument/2006/relationships/image" Target="../media/image17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67.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0.xml"/><Relationship Id="rId3" Type="http://schemas.openxmlformats.org/officeDocument/2006/relationships/image" Target="../media/image17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1.xml"/><Relationship Id="rId3" Type="http://schemas.openxmlformats.org/officeDocument/2006/relationships/image" Target="../media/image1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 Id="rId3" Type="http://schemas.openxmlformats.org/officeDocument/2006/relationships/image" Target="../media/image9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 Id="rId3" Type="http://schemas.openxmlformats.org/officeDocument/2006/relationships/hyperlink" Target="https://www.eea.europa.eu/ims/exceedance-of-air-quality-standards" TargetMode="Externa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 Id="rId3" Type="http://schemas.openxmlformats.org/officeDocument/2006/relationships/hyperlink" Target="https://samenvoorzuiverelucht.eu/en/meten/nitrogen-dioxi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8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4.xml"/><Relationship Id="rId3" Type="http://schemas.openxmlformats.org/officeDocument/2006/relationships/hyperlink" Target="https://samenvoorzuiverelucht.eu/en/meten/fine-dus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 Id="rId3"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6.xml"/><Relationship Id="rId3" Type="http://schemas.openxmlformats.org/officeDocument/2006/relationships/image" Target="../media/image6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1.xml"/><Relationship Id="rId3" Type="http://schemas.openxmlformats.org/officeDocument/2006/relationships/hyperlink" Target="https://samenvoorzuiverelucht.eu/en/meten/soo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73.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77.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hyperlink" Target="https://samenvoorzuiverelucht.eu/en/together-clean-air" TargetMode="External"/><Relationship Id="rId4" Type="http://schemas.openxmlformats.org/officeDocument/2006/relationships/hyperlink" Target="https://www.eea.europa.eu//publications/status-of-air-quality-in-Europe-2022" TargetMode="External"/><Relationship Id="rId5" Type="http://schemas.openxmlformats.org/officeDocument/2006/relationships/hyperlink" Target="https://www.eea.europa.eu/data-and-maps/dashboards/air-quality-statistics" TargetMode="External"/><Relationship Id="rId6" Type="http://schemas.openxmlformats.org/officeDocument/2006/relationships/hyperlink" Target="https://www.eea.europa.eu/publications/air-quality-in-europe-2021/health-impacts-of-air-pollutio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82.png"/><Relationship Id="rId4" Type="http://schemas.openxmlformats.org/officeDocument/2006/relationships/image" Target="../media/image134.jpg"/><Relationship Id="rId5" Type="http://schemas.openxmlformats.org/officeDocument/2006/relationships/image" Target="../media/image84.jpg"/><Relationship Id="rId6" Type="http://schemas.openxmlformats.org/officeDocument/2006/relationships/image" Target="../media/image72.jpg"/><Relationship Id="rId7" Type="http://schemas.openxmlformats.org/officeDocument/2006/relationships/image" Target="../media/image85.png"/><Relationship Id="rId8" Type="http://schemas.openxmlformats.org/officeDocument/2006/relationships/image" Target="../media/image8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87.jpg"/><Relationship Id="rId4" Type="http://schemas.openxmlformats.org/officeDocument/2006/relationships/image" Target="../media/image88.jpg"/><Relationship Id="rId5"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92.jpg"/><Relationship Id="rId4" Type="http://schemas.openxmlformats.org/officeDocument/2006/relationships/image" Target="../media/image106.jpg"/><Relationship Id="rId5" Type="http://schemas.openxmlformats.org/officeDocument/2006/relationships/image" Target="../media/image10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99.png"/><Relationship Id="rId4" Type="http://schemas.openxmlformats.org/officeDocument/2006/relationships/image" Target="../media/image173.png"/><Relationship Id="rId5" Type="http://schemas.openxmlformats.org/officeDocument/2006/relationships/image" Target="../media/image1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94.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01.jpg"/><Relationship Id="rId4" Type="http://schemas.openxmlformats.org/officeDocument/2006/relationships/image" Target="../media/image97.jpg"/><Relationship Id="rId5" Type="http://schemas.openxmlformats.org/officeDocument/2006/relationships/image" Target="../media/image9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xml"/><Relationship Id="rId3" Type="http://schemas.openxmlformats.org/officeDocument/2006/relationships/hyperlink" Target="https://samenvoorzuiverelucht.eu/en/about-air-qualit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04.png"/><Relationship Id="rId4" Type="http://schemas.openxmlformats.org/officeDocument/2006/relationships/image" Target="../media/image96.png"/><Relationship Id="rId5" Type="http://schemas.openxmlformats.org/officeDocument/2006/relationships/image" Target="../media/image123.png"/><Relationship Id="rId6" Type="http://schemas.openxmlformats.org/officeDocument/2006/relationships/image" Target="../media/image10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10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10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136.jpg"/><Relationship Id="rId4" Type="http://schemas.openxmlformats.org/officeDocument/2006/relationships/image" Target="../media/image13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0.xml"/><Relationship Id="rId3"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2.xml"/><Relationship Id="rId3" Type="http://schemas.openxmlformats.org/officeDocument/2006/relationships/image" Target="../media/image115.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 Id="rId3" Type="http://schemas.openxmlformats.org/officeDocument/2006/relationships/image" Target="../media/image109.png"/><Relationship Id="rId4" Type="http://schemas.openxmlformats.org/officeDocument/2006/relationships/image" Target="../media/image114.png"/><Relationship Id="rId5" Type="http://schemas.openxmlformats.org/officeDocument/2006/relationships/image" Target="../media/image1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image" Target="../media/image119.png"/><Relationship Id="rId4" Type="http://schemas.openxmlformats.org/officeDocument/2006/relationships/image" Target="../media/image113.png"/><Relationship Id="rId5" Type="http://schemas.openxmlformats.org/officeDocument/2006/relationships/image" Target="../media/image1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5.xml"/><Relationship Id="rId3" Type="http://schemas.openxmlformats.org/officeDocument/2006/relationships/image" Target="../media/image116.png"/><Relationship Id="rId4" Type="http://schemas.openxmlformats.org/officeDocument/2006/relationships/image" Target="../media/image119.png"/><Relationship Id="rId5" Type="http://schemas.openxmlformats.org/officeDocument/2006/relationships/image" Target="../media/image127.png"/><Relationship Id="rId6" Type="http://schemas.openxmlformats.org/officeDocument/2006/relationships/image" Target="../media/image11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6.xml"/><Relationship Id="rId3" Type="http://schemas.openxmlformats.org/officeDocument/2006/relationships/image" Target="../media/image131.png"/><Relationship Id="rId4" Type="http://schemas.openxmlformats.org/officeDocument/2006/relationships/image" Target="../media/image124.png"/><Relationship Id="rId5" Type="http://schemas.openxmlformats.org/officeDocument/2006/relationships/image" Target="../media/image12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7.xml"/><Relationship Id="rId3" Type="http://schemas.openxmlformats.org/officeDocument/2006/relationships/image" Target="../media/image12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8.xml"/><Relationship Id="rId3"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42.jpg"/><Relationship Id="rId4" Type="http://schemas.openxmlformats.org/officeDocument/2006/relationships/image" Target="../media/image7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1.xml"/><Relationship Id="rId3" Type="http://schemas.openxmlformats.org/officeDocument/2006/relationships/image" Target="../media/image12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2.xml"/><Relationship Id="rId3" Type="http://schemas.openxmlformats.org/officeDocument/2006/relationships/image" Target="../media/image126.jpg"/><Relationship Id="rId4" Type="http://schemas.openxmlformats.org/officeDocument/2006/relationships/image" Target="../media/image12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3.xml"/><Relationship Id="rId3" Type="http://schemas.openxmlformats.org/officeDocument/2006/relationships/image" Target="../media/image13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4.xml"/><Relationship Id="rId3" Type="http://schemas.openxmlformats.org/officeDocument/2006/relationships/image" Target="../media/image13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5.xml"/><Relationship Id="rId3" Type="http://schemas.openxmlformats.org/officeDocument/2006/relationships/image" Target="../media/image1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46.jpg"/><Relationship Id="rId4" Type="http://schemas.openxmlformats.org/officeDocument/2006/relationships/image" Target="../media/image45.jpg"/><Relationship Id="rId5" Type="http://schemas.openxmlformats.org/officeDocument/2006/relationships/image" Target="../media/image5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1.xml"/><Relationship Id="rId3" Type="http://schemas.openxmlformats.org/officeDocument/2006/relationships/image" Target="../media/image141.png"/><Relationship Id="rId4" Type="http://schemas.openxmlformats.org/officeDocument/2006/relationships/image" Target="../media/image137.png"/><Relationship Id="rId5" Type="http://schemas.openxmlformats.org/officeDocument/2006/relationships/image" Target="../media/image14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2.xml"/><Relationship Id="rId3" Type="http://schemas.openxmlformats.org/officeDocument/2006/relationships/image" Target="../media/image132.png"/><Relationship Id="rId4" Type="http://schemas.openxmlformats.org/officeDocument/2006/relationships/image" Target="../media/image14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3.xml"/><Relationship Id="rId3" Type="http://schemas.openxmlformats.org/officeDocument/2006/relationships/image" Target="../media/image15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4.xml"/><Relationship Id="rId3" Type="http://schemas.openxmlformats.org/officeDocument/2006/relationships/image" Target="../media/image14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5.xml"/><Relationship Id="rId3" Type="http://schemas.openxmlformats.org/officeDocument/2006/relationships/image" Target="../media/image13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6.xml"/><Relationship Id="rId3" Type="http://schemas.openxmlformats.org/officeDocument/2006/relationships/image" Target="../media/image13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8.xml"/><Relationship Id="rId3" Type="http://schemas.openxmlformats.org/officeDocument/2006/relationships/image" Target="../media/image140.png"/><Relationship Id="rId4" Type="http://schemas.openxmlformats.org/officeDocument/2006/relationships/image" Target="../media/image14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9.xml"/><Relationship Id="rId3" Type="http://schemas.openxmlformats.org/officeDocument/2006/relationships/hyperlink" Target="http://www.airqmap.com/" TargetMode="External"/><Relationship Id="rId4" Type="http://schemas.openxmlformats.org/officeDocument/2006/relationships/hyperlink" Target="http://www.airqmap.com/" TargetMode="External"/><Relationship Id="rId5" Type="http://schemas.openxmlformats.org/officeDocument/2006/relationships/image" Target="../media/image144.png"/><Relationship Id="rId6" Type="http://schemas.openxmlformats.org/officeDocument/2006/relationships/image" Target="../media/image1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6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0.xml"/><Relationship Id="rId3" Type="http://schemas.openxmlformats.org/officeDocument/2006/relationships/image" Target="../media/image155.png"/><Relationship Id="rId4" Type="http://schemas.openxmlformats.org/officeDocument/2006/relationships/image" Target="../media/image14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1.xml"/><Relationship Id="rId3" Type="http://schemas.openxmlformats.org/officeDocument/2006/relationships/image" Target="../media/image147.png"/><Relationship Id="rId4" Type="http://schemas.openxmlformats.org/officeDocument/2006/relationships/image" Target="../media/image15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3.xml"/><Relationship Id="rId3" Type="http://schemas.openxmlformats.org/officeDocument/2006/relationships/image" Target="../media/image14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4.xml"/><Relationship Id="rId3" Type="http://schemas.openxmlformats.org/officeDocument/2006/relationships/image" Target="../media/image154.jpg"/><Relationship Id="rId4" Type="http://schemas.openxmlformats.org/officeDocument/2006/relationships/image" Target="../media/image15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5.xml"/><Relationship Id="rId3" Type="http://schemas.openxmlformats.org/officeDocument/2006/relationships/image" Target="../media/image14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6.xml"/><Relationship Id="rId3" Type="http://schemas.openxmlformats.org/officeDocument/2006/relationships/image" Target="../media/image146.jpg"/><Relationship Id="rId4" Type="http://schemas.openxmlformats.org/officeDocument/2006/relationships/image" Target="../media/image15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7.xml"/><Relationship Id="rId3" Type="http://schemas.openxmlformats.org/officeDocument/2006/relationships/image" Target="../media/image16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8.xml"/><Relationship Id="rId3" Type="http://schemas.openxmlformats.org/officeDocument/2006/relationships/image" Target="../media/image16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9.xml"/><Relationship Id="rId3" Type="http://schemas.openxmlformats.org/officeDocument/2006/relationships/image" Target="../media/image169.png"/><Relationship Id="rId4" Type="http://schemas.openxmlformats.org/officeDocument/2006/relationships/image" Target="../media/image164.jpg"/><Relationship Id="rId5" Type="http://schemas.openxmlformats.org/officeDocument/2006/relationships/image" Target="../media/image15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2"/>
          <p:cNvSpPr txBox="1"/>
          <p:nvPr>
            <p:ph type="ctrTitle"/>
          </p:nvPr>
        </p:nvSpPr>
        <p:spPr>
          <a:xfrm>
            <a:off x="1313833" y="2264780"/>
            <a:ext cx="3634500" cy="1790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sz="2900"/>
              <a:t>COMPAIR D5.1</a:t>
            </a:r>
            <a:endParaRPr sz="2900"/>
          </a:p>
          <a:p>
            <a:pPr indent="0" lvl="0" marL="0" rtl="0" algn="l">
              <a:spcBef>
                <a:spcPts val="0"/>
              </a:spcBef>
              <a:spcAft>
                <a:spcPts val="0"/>
              </a:spcAft>
              <a:buNone/>
            </a:pPr>
            <a:r>
              <a:rPr lang="en-GB" sz="2900"/>
              <a:t>Guide to Air Quality Monitoring</a:t>
            </a:r>
            <a:r>
              <a:rPr lang="en-GB" sz="2900"/>
              <a:t>y</a:t>
            </a:r>
            <a:endParaRPr sz="2900"/>
          </a:p>
        </p:txBody>
      </p:sp>
      <p:sp>
        <p:nvSpPr>
          <p:cNvPr id="461" name="Google Shape;461;p62"/>
          <p:cNvSpPr txBox="1"/>
          <p:nvPr>
            <p:ph idx="1" type="subTitle"/>
          </p:nvPr>
        </p:nvSpPr>
        <p:spPr>
          <a:xfrm>
            <a:off x="1313833" y="4036421"/>
            <a:ext cx="3634500" cy="3363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1"/>
          <p:cNvSpPr txBox="1"/>
          <p:nvPr>
            <p:ph type="title"/>
          </p:nvPr>
        </p:nvSpPr>
        <p:spPr>
          <a:xfrm>
            <a:off x="1057519" y="207056"/>
            <a:ext cx="2943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 more clear</a:t>
            </a:r>
            <a:endParaRPr/>
          </a:p>
        </p:txBody>
      </p:sp>
      <p:sp>
        <p:nvSpPr>
          <p:cNvPr id="544" name="Google Shape;544;p71"/>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45" name="Google Shape;545;p7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46" name="Google Shape;546;p71"/>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161"/>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Policy</a:t>
            </a:r>
            <a:endParaRPr/>
          </a:p>
        </p:txBody>
      </p:sp>
      <p:sp>
        <p:nvSpPr>
          <p:cNvPr id="1484" name="Google Shape;1484;p161"/>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62"/>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Schoolstreet</a:t>
            </a:r>
            <a:endParaRPr/>
          </a:p>
        </p:txBody>
      </p:sp>
      <p:sp>
        <p:nvSpPr>
          <p:cNvPr id="1491" name="Google Shape;1491;p162"/>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492" name="Google Shape;1492;p16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493" name="Google Shape;1493;p162"/>
          <p:cNvPicPr preferRelativeResize="0"/>
          <p:nvPr/>
        </p:nvPicPr>
        <p:blipFill>
          <a:blip r:embed="rId3">
            <a:alphaModFix/>
          </a:blip>
          <a:stretch>
            <a:fillRect/>
          </a:stretch>
        </p:blipFill>
        <p:spPr>
          <a:xfrm>
            <a:off x="0" y="2204319"/>
            <a:ext cx="7182920" cy="2767732"/>
          </a:xfrm>
          <a:prstGeom prst="rect">
            <a:avLst/>
          </a:prstGeom>
          <a:noFill/>
          <a:ln>
            <a:noFill/>
          </a:ln>
        </p:spPr>
      </p:pic>
      <p:pic>
        <p:nvPicPr>
          <p:cNvPr id="1494" name="Google Shape;1494;p162"/>
          <p:cNvPicPr preferRelativeResize="0"/>
          <p:nvPr/>
        </p:nvPicPr>
        <p:blipFill>
          <a:blip r:embed="rId4">
            <a:alphaModFix/>
          </a:blip>
          <a:stretch>
            <a:fillRect/>
          </a:stretch>
        </p:blipFill>
        <p:spPr>
          <a:xfrm>
            <a:off x="4184137" y="0"/>
            <a:ext cx="4959862" cy="2337956"/>
          </a:xfrm>
          <a:prstGeom prst="rect">
            <a:avLst/>
          </a:prstGeom>
          <a:noFill/>
          <a:ln>
            <a:noFill/>
          </a:ln>
        </p:spPr>
      </p:pic>
      <p:pic>
        <p:nvPicPr>
          <p:cNvPr id="1495" name="Google Shape;1495;p162"/>
          <p:cNvPicPr preferRelativeResize="0"/>
          <p:nvPr/>
        </p:nvPicPr>
        <p:blipFill>
          <a:blip r:embed="rId5">
            <a:alphaModFix/>
          </a:blip>
          <a:stretch>
            <a:fillRect/>
          </a:stretch>
        </p:blipFill>
        <p:spPr>
          <a:xfrm>
            <a:off x="6645937" y="0"/>
            <a:ext cx="2498062" cy="74814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6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Schoolstreet</a:t>
            </a:r>
            <a:endParaRPr/>
          </a:p>
        </p:txBody>
      </p:sp>
      <p:sp>
        <p:nvSpPr>
          <p:cNvPr id="1502" name="Google Shape;1502;p163"/>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Remove one or both lanes of traffic to determine the impact on air quality</a:t>
            </a:r>
            <a:endParaRPr/>
          </a:p>
        </p:txBody>
      </p:sp>
      <p:sp>
        <p:nvSpPr>
          <p:cNvPr id="1503" name="Google Shape;1503;p16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04" name="Google Shape;1504;p163"/>
          <p:cNvPicPr preferRelativeResize="0"/>
          <p:nvPr/>
        </p:nvPicPr>
        <p:blipFill>
          <a:blip r:embed="rId3">
            <a:alphaModFix/>
          </a:blip>
          <a:stretch>
            <a:fillRect/>
          </a:stretch>
        </p:blipFill>
        <p:spPr>
          <a:xfrm>
            <a:off x="1331700" y="1519613"/>
            <a:ext cx="7315127" cy="308778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16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Schoolstreet</a:t>
            </a:r>
            <a:endParaRPr/>
          </a:p>
        </p:txBody>
      </p:sp>
      <p:sp>
        <p:nvSpPr>
          <p:cNvPr id="1511" name="Google Shape;1511;p164"/>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512" name="Google Shape;1512;p16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13" name="Google Shape;1513;p164"/>
          <p:cNvPicPr preferRelativeResize="0"/>
          <p:nvPr/>
        </p:nvPicPr>
        <p:blipFill rotWithShape="1">
          <a:blip r:embed="rId3">
            <a:alphaModFix/>
          </a:blip>
          <a:srcRect b="0" l="20209" r="18587" t="0"/>
          <a:stretch/>
        </p:blipFill>
        <p:spPr>
          <a:xfrm>
            <a:off x="1136400" y="1174500"/>
            <a:ext cx="4301849" cy="36458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p165"/>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Schoolstreet</a:t>
            </a:r>
            <a:endParaRPr/>
          </a:p>
        </p:txBody>
      </p:sp>
      <p:sp>
        <p:nvSpPr>
          <p:cNvPr id="1520" name="Google Shape;1520;p165"/>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521" name="Google Shape;1521;p16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22" name="Google Shape;1522;p165"/>
          <p:cNvPicPr preferRelativeResize="0"/>
          <p:nvPr/>
        </p:nvPicPr>
        <p:blipFill rotWithShape="1">
          <a:blip r:embed="rId3">
            <a:alphaModFix/>
          </a:blip>
          <a:srcRect b="0" l="21011" r="15833" t="0"/>
          <a:stretch/>
        </p:blipFill>
        <p:spPr>
          <a:xfrm>
            <a:off x="93524" y="1288800"/>
            <a:ext cx="4652526" cy="3683250"/>
          </a:xfrm>
          <a:prstGeom prst="rect">
            <a:avLst/>
          </a:prstGeom>
          <a:noFill/>
          <a:ln>
            <a:noFill/>
          </a:ln>
        </p:spPr>
      </p:pic>
      <p:pic>
        <p:nvPicPr>
          <p:cNvPr id="1523" name="Google Shape;1523;p165"/>
          <p:cNvPicPr preferRelativeResize="0"/>
          <p:nvPr/>
        </p:nvPicPr>
        <p:blipFill rotWithShape="1">
          <a:blip r:embed="rId4">
            <a:alphaModFix/>
          </a:blip>
          <a:srcRect b="0" l="31703" r="30711" t="0"/>
          <a:stretch/>
        </p:blipFill>
        <p:spPr>
          <a:xfrm>
            <a:off x="5540975" y="668900"/>
            <a:ext cx="3436774" cy="418744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166"/>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Low Emission Zone (LEZ)</a:t>
            </a:r>
            <a:endParaRPr/>
          </a:p>
        </p:txBody>
      </p:sp>
      <p:sp>
        <p:nvSpPr>
          <p:cNvPr id="1530" name="Google Shape;1530;p166"/>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E.g. Antwerp (Belgium)</a:t>
            </a:r>
            <a:endParaRPr/>
          </a:p>
        </p:txBody>
      </p:sp>
      <p:sp>
        <p:nvSpPr>
          <p:cNvPr id="1531" name="Google Shape;1531;p166"/>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32" name="Google Shape;1532;p166"/>
          <p:cNvPicPr preferRelativeResize="0"/>
          <p:nvPr/>
        </p:nvPicPr>
        <p:blipFill rotWithShape="1">
          <a:blip r:embed="rId3">
            <a:alphaModFix/>
          </a:blip>
          <a:srcRect b="6347" l="4998" r="3785" t="6338"/>
          <a:stretch/>
        </p:blipFill>
        <p:spPr>
          <a:xfrm>
            <a:off x="3533212" y="1174500"/>
            <a:ext cx="5610788" cy="37975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167"/>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Low Emission Zone (LEZ)</a:t>
            </a:r>
            <a:endParaRPr/>
          </a:p>
        </p:txBody>
      </p:sp>
      <p:sp>
        <p:nvSpPr>
          <p:cNvPr id="1539" name="Google Shape;1539;p167"/>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Difficult to give general, scientifically correct results on local nett effect of LEZ on NO2 and BC concentrations since these concentrations are dependent on meteorological parameters </a:t>
            </a:r>
            <a:endParaRPr/>
          </a:p>
          <a:p>
            <a:pPr indent="0" lvl="0" marL="0" rtl="0" algn="l">
              <a:spcBef>
                <a:spcPts val="800"/>
              </a:spcBef>
              <a:spcAft>
                <a:spcPts val="0"/>
              </a:spcAft>
              <a:buNone/>
            </a:pPr>
            <a:r>
              <a:t/>
            </a:r>
            <a:endParaRPr/>
          </a:p>
          <a:p>
            <a:pPr indent="-254000" lvl="0" marL="342900" rtl="0" algn="l">
              <a:spcBef>
                <a:spcPts val="800"/>
              </a:spcBef>
              <a:spcAft>
                <a:spcPts val="0"/>
              </a:spcAft>
              <a:buSzPts val="1400"/>
              <a:buChar char="-"/>
            </a:pPr>
            <a:r>
              <a:rPr lang="en-GB"/>
              <a:t>The LEZ in Antwerp caused locally reduced concentrations for BC</a:t>
            </a:r>
            <a:endParaRPr/>
          </a:p>
          <a:p>
            <a:pPr indent="-254000" lvl="0" marL="342900" rtl="0" algn="l">
              <a:spcBef>
                <a:spcPts val="0"/>
              </a:spcBef>
              <a:spcAft>
                <a:spcPts val="0"/>
              </a:spcAft>
              <a:buSzPts val="1400"/>
              <a:buChar char="-"/>
            </a:pPr>
            <a:r>
              <a:rPr lang="en-GB"/>
              <a:t>For NO2 there are no clear indications that the LEZ caused additional reductions of the local concentrations</a:t>
            </a:r>
            <a:endParaRPr/>
          </a:p>
          <a:p>
            <a:pPr indent="0" lvl="0" marL="342900" rtl="0" algn="l">
              <a:lnSpc>
                <a:spcPct val="150000"/>
              </a:lnSpc>
              <a:spcBef>
                <a:spcPts val="0"/>
              </a:spcBef>
              <a:spcAft>
                <a:spcPts val="0"/>
              </a:spcAft>
              <a:buNone/>
            </a:pPr>
            <a:r>
              <a:t/>
            </a:r>
            <a:endParaRPr sz="900">
              <a:solidFill>
                <a:srgbClr val="333333"/>
              </a:solidFill>
              <a:highlight>
                <a:srgbClr val="FFFFFF"/>
              </a:highlight>
              <a:latin typeface="Arial"/>
              <a:ea typeface="Arial"/>
              <a:cs typeface="Arial"/>
              <a:sym typeface="Arial"/>
            </a:endParaRPr>
          </a:p>
          <a:p>
            <a:pPr indent="0" lvl="0" marL="0" rtl="0" algn="l">
              <a:spcBef>
                <a:spcPts val="14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sz="1200"/>
              <a:t>Source: </a:t>
            </a:r>
            <a:r>
              <a:rPr lang="en-GB" sz="1200" u="sng">
                <a:solidFill>
                  <a:schemeClr val="hlink"/>
                </a:solidFill>
                <a:hlinkClick r:id="rId3"/>
              </a:rPr>
              <a:t>https://www.vmm.be/publicaties/luchtkwaliteit-in-de-antwerpse-agglomeratie-jaarrapport-2020</a:t>
            </a:r>
            <a:r>
              <a:rPr lang="en-GB" sz="1200"/>
              <a:t> </a:t>
            </a:r>
            <a:endParaRPr sz="1200"/>
          </a:p>
        </p:txBody>
      </p:sp>
      <p:sp>
        <p:nvSpPr>
          <p:cNvPr id="1540" name="Google Shape;1540;p167"/>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168"/>
          <p:cNvSpPr txBox="1"/>
          <p:nvPr>
            <p:ph type="title"/>
          </p:nvPr>
        </p:nvSpPr>
        <p:spPr>
          <a:xfrm>
            <a:off x="1057519" y="207056"/>
            <a:ext cx="1589400" cy="1332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Traffic circulation plan</a:t>
            </a:r>
            <a:endParaRPr/>
          </a:p>
        </p:txBody>
      </p:sp>
      <p:sp>
        <p:nvSpPr>
          <p:cNvPr id="1547" name="Google Shape;1547;p168"/>
          <p:cNvSpPr txBox="1"/>
          <p:nvPr>
            <p:ph idx="1" type="body"/>
          </p:nvPr>
        </p:nvSpPr>
        <p:spPr>
          <a:xfrm>
            <a:off x="1057519" y="1814184"/>
            <a:ext cx="1589400" cy="2825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E.g. Ghent (Belgium)</a:t>
            </a:r>
            <a:endParaRPr/>
          </a:p>
        </p:txBody>
      </p:sp>
      <p:sp>
        <p:nvSpPr>
          <p:cNvPr id="1548" name="Google Shape;1548;p16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49" name="Google Shape;1549;p168"/>
          <p:cNvPicPr preferRelativeResize="0"/>
          <p:nvPr/>
        </p:nvPicPr>
        <p:blipFill>
          <a:blip r:embed="rId3">
            <a:alphaModFix/>
          </a:blip>
          <a:stretch>
            <a:fillRect/>
          </a:stretch>
        </p:blipFill>
        <p:spPr>
          <a:xfrm>
            <a:off x="2646947" y="0"/>
            <a:ext cx="6497052" cy="51435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169"/>
          <p:cNvSpPr txBox="1"/>
          <p:nvPr>
            <p:ph type="title"/>
          </p:nvPr>
        </p:nvSpPr>
        <p:spPr>
          <a:xfrm>
            <a:off x="706294" y="207056"/>
            <a:ext cx="2401200" cy="1223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Traffic circulation plan</a:t>
            </a:r>
            <a:endParaRPr/>
          </a:p>
        </p:txBody>
      </p:sp>
      <p:sp>
        <p:nvSpPr>
          <p:cNvPr id="1556" name="Google Shape;1556;p169"/>
          <p:cNvSpPr txBox="1"/>
          <p:nvPr>
            <p:ph idx="1" type="body"/>
          </p:nvPr>
        </p:nvSpPr>
        <p:spPr>
          <a:xfrm>
            <a:off x="706331" y="1430831"/>
            <a:ext cx="2401200" cy="32091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GB"/>
              <a:t>General trend: improved concentrations for NO2 and BC</a:t>
            </a:r>
            <a:endParaRPr/>
          </a:p>
          <a:p>
            <a:pPr indent="-254000" lvl="1" marL="685800" rtl="0" algn="l">
              <a:spcBef>
                <a:spcPts val="0"/>
              </a:spcBef>
              <a:spcAft>
                <a:spcPts val="0"/>
              </a:spcAft>
              <a:buSzPts val="1400"/>
              <a:buChar char="-"/>
            </a:pPr>
            <a:r>
              <a:rPr lang="en-GB"/>
              <a:t>Lower concentrations in city center</a:t>
            </a:r>
            <a:endParaRPr/>
          </a:p>
          <a:p>
            <a:pPr indent="-254000" lvl="1" marL="685800" rtl="0" algn="l">
              <a:spcBef>
                <a:spcPts val="0"/>
              </a:spcBef>
              <a:spcAft>
                <a:spcPts val="0"/>
              </a:spcAft>
              <a:buSzPts val="1400"/>
              <a:buChar char="-"/>
            </a:pPr>
            <a:r>
              <a:rPr lang="en-GB"/>
              <a:t>Higher concentrations on ringroad and main entrance roads</a:t>
            </a:r>
            <a:endParaRPr/>
          </a:p>
          <a:p>
            <a:pPr indent="-254000" lvl="1" marL="685800" rtl="0" algn="l">
              <a:spcBef>
                <a:spcPts val="0"/>
              </a:spcBef>
              <a:spcAft>
                <a:spcPts val="0"/>
              </a:spcAft>
              <a:buSzPts val="1400"/>
              <a:buChar char="-"/>
            </a:pPr>
            <a:r>
              <a:rPr lang="en-GB"/>
              <a:t>BUT overall decrease in NO2 and BC and less exposure</a:t>
            </a:r>
            <a:r>
              <a:rPr lang="en-GB" sz="1700"/>
              <a:t>.</a:t>
            </a:r>
            <a:endParaRPr/>
          </a:p>
        </p:txBody>
      </p:sp>
      <p:sp>
        <p:nvSpPr>
          <p:cNvPr id="1557" name="Google Shape;1557;p16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58" name="Google Shape;1558;p169"/>
          <p:cNvPicPr preferRelativeResize="0"/>
          <p:nvPr/>
        </p:nvPicPr>
        <p:blipFill>
          <a:blip r:embed="rId3">
            <a:alphaModFix/>
          </a:blip>
          <a:stretch>
            <a:fillRect/>
          </a:stretch>
        </p:blipFill>
        <p:spPr>
          <a:xfrm>
            <a:off x="3107522" y="207047"/>
            <a:ext cx="6036469" cy="497919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p17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Influence covid lockdown on air quality</a:t>
            </a:r>
            <a:endParaRPr/>
          </a:p>
        </p:txBody>
      </p:sp>
      <p:sp>
        <p:nvSpPr>
          <p:cNvPr id="1565" name="Google Shape;1565;p17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The measures that started on March 18th 2020 in Belgium to slow the spread of the covid-19 virus, had an impact on the air quality. </a:t>
            </a:r>
            <a:endParaRPr/>
          </a:p>
          <a:p>
            <a:pPr indent="0" lvl="0" marL="0" rtl="0" algn="l">
              <a:spcBef>
                <a:spcPts val="800"/>
              </a:spcBef>
              <a:spcAft>
                <a:spcPts val="0"/>
              </a:spcAft>
              <a:buNone/>
            </a:pPr>
            <a:r>
              <a:rPr lang="en-GB"/>
              <a:t>The net impact strongly varies depending on pollutant and location.</a:t>
            </a:r>
            <a:endParaRPr/>
          </a:p>
          <a:p>
            <a:pPr indent="0" lvl="0" marL="0" rtl="0" algn="l">
              <a:spcBef>
                <a:spcPts val="800"/>
              </a:spcBef>
              <a:spcAft>
                <a:spcPts val="0"/>
              </a:spcAft>
              <a:buNone/>
            </a:pPr>
            <a:r>
              <a:rPr lang="en-GB"/>
              <a:t>Two independent analyses gave comparable conclusions:</a:t>
            </a:r>
            <a:endParaRPr/>
          </a:p>
          <a:p>
            <a:pPr indent="-254000" lvl="0" marL="342900" rtl="0" algn="l">
              <a:spcBef>
                <a:spcPts val="800"/>
              </a:spcBef>
              <a:spcAft>
                <a:spcPts val="0"/>
              </a:spcAft>
              <a:buSzPts val="1400"/>
              <a:buChar char="-"/>
            </a:pPr>
            <a:r>
              <a:rPr lang="en-GB"/>
              <a:t>clear reduction in NO2 and BC</a:t>
            </a:r>
            <a:endParaRPr/>
          </a:p>
          <a:p>
            <a:pPr indent="-254000" lvl="0" marL="342900" rtl="0" algn="l">
              <a:spcBef>
                <a:spcPts val="0"/>
              </a:spcBef>
              <a:spcAft>
                <a:spcPts val="0"/>
              </a:spcAft>
              <a:buSzPts val="1400"/>
              <a:buChar char="-"/>
            </a:pPr>
            <a:r>
              <a:rPr lang="en-GB"/>
              <a:t>less clear reduction in PM</a:t>
            </a:r>
            <a:endParaRPr/>
          </a:p>
          <a:p>
            <a:pPr indent="-254000" lvl="0" marL="342900" rtl="0" algn="l">
              <a:spcBef>
                <a:spcPts val="0"/>
              </a:spcBef>
              <a:spcAft>
                <a:spcPts val="0"/>
              </a:spcAft>
              <a:buSzPts val="1400"/>
              <a:buChar char="-"/>
            </a:pPr>
            <a:r>
              <a:rPr lang="en-GB"/>
              <a:t>more O3</a:t>
            </a:r>
            <a:endParaRPr/>
          </a:p>
          <a:p>
            <a:pPr indent="0" lvl="0" marL="0" rtl="0" algn="l">
              <a:spcBef>
                <a:spcPts val="800"/>
              </a:spcBef>
              <a:spcAft>
                <a:spcPts val="0"/>
              </a:spcAft>
              <a:buNone/>
            </a:pPr>
            <a:r>
              <a:t/>
            </a:r>
            <a:endParaRPr/>
          </a:p>
        </p:txBody>
      </p:sp>
      <p:sp>
        <p:nvSpPr>
          <p:cNvPr id="1566" name="Google Shape;1566;p17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2"/>
          <p:cNvSpPr txBox="1"/>
          <p:nvPr>
            <p:ph type="title"/>
          </p:nvPr>
        </p:nvSpPr>
        <p:spPr>
          <a:xfrm>
            <a:off x="1057518" y="207056"/>
            <a:ext cx="47445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 more clear</a:t>
            </a:r>
            <a:endParaRPr/>
          </a:p>
        </p:txBody>
      </p:sp>
      <p:sp>
        <p:nvSpPr>
          <p:cNvPr id="553" name="Google Shape;553;p72"/>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54" name="Google Shape;554;p7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55" name="Google Shape;555;p72"/>
          <p:cNvPicPr preferRelativeResize="0"/>
          <p:nvPr/>
        </p:nvPicPr>
        <p:blipFill rotWithShape="1">
          <a:blip r:embed="rId3">
            <a:alphaModFix/>
          </a:blip>
          <a:srcRect b="0" l="0" r="0" t="60799"/>
          <a:stretch/>
        </p:blipFill>
        <p:spPr>
          <a:xfrm>
            <a:off x="4504013" y="2348885"/>
            <a:ext cx="4744352" cy="2623165"/>
          </a:xfrm>
          <a:prstGeom prst="rect">
            <a:avLst/>
          </a:prstGeom>
          <a:noFill/>
          <a:ln>
            <a:noFill/>
          </a:ln>
        </p:spPr>
      </p:pic>
      <p:pic>
        <p:nvPicPr>
          <p:cNvPr id="556" name="Google Shape;556;p72"/>
          <p:cNvPicPr preferRelativeResize="0"/>
          <p:nvPr/>
        </p:nvPicPr>
        <p:blipFill rotWithShape="1">
          <a:blip r:embed="rId3">
            <a:alphaModFix/>
          </a:blip>
          <a:srcRect b="40223" l="0" r="0" t="0"/>
          <a:stretch/>
        </p:blipFill>
        <p:spPr>
          <a:xfrm>
            <a:off x="0" y="1174500"/>
            <a:ext cx="4504017" cy="37975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171"/>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Clr>
                <a:schemeClr val="dk2"/>
              </a:buClr>
              <a:buSzPts val="800"/>
              <a:buFont typeface="Arial"/>
              <a:buNone/>
            </a:pPr>
            <a:r>
              <a:rPr lang="en-GB"/>
              <a:t>Influence covid lockdown on air quality</a:t>
            </a:r>
            <a:endParaRPr/>
          </a:p>
          <a:p>
            <a:pPr indent="0" lvl="0" marL="0" rtl="0" algn="l">
              <a:spcBef>
                <a:spcPts val="0"/>
              </a:spcBef>
              <a:spcAft>
                <a:spcPts val="0"/>
              </a:spcAft>
              <a:buNone/>
            </a:pPr>
            <a:r>
              <a:t/>
            </a:r>
            <a:endParaRPr/>
          </a:p>
        </p:txBody>
      </p:sp>
      <p:sp>
        <p:nvSpPr>
          <p:cNvPr id="1573" name="Google Shape;1573;p171"/>
          <p:cNvSpPr txBox="1"/>
          <p:nvPr>
            <p:ph idx="1" type="body"/>
          </p:nvPr>
        </p:nvSpPr>
        <p:spPr>
          <a:xfrm>
            <a:off x="1057520" y="1174500"/>
            <a:ext cx="2397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Day average concentrations for different types of locations during the covid measures compared to the same period in previous years.</a:t>
            </a:r>
            <a:endParaRPr/>
          </a:p>
          <a:p>
            <a:pPr indent="-254000" lvl="0" marL="342900" rtl="0" algn="l">
              <a:spcBef>
                <a:spcPts val="800"/>
              </a:spcBef>
              <a:spcAft>
                <a:spcPts val="0"/>
              </a:spcAft>
              <a:buSzPts val="1400"/>
              <a:buAutoNum type="alphaUcParenBoth"/>
            </a:pPr>
            <a:r>
              <a:rPr lang="en-GB"/>
              <a:t>NO2</a:t>
            </a:r>
            <a:endParaRPr/>
          </a:p>
          <a:p>
            <a:pPr indent="-254000" lvl="0" marL="342900" rtl="0" algn="l">
              <a:spcBef>
                <a:spcPts val="0"/>
              </a:spcBef>
              <a:spcAft>
                <a:spcPts val="0"/>
              </a:spcAft>
              <a:buSzPts val="1400"/>
              <a:buAutoNum type="alphaUcParenBoth"/>
            </a:pPr>
            <a:r>
              <a:rPr lang="en-GB"/>
              <a:t>BC</a:t>
            </a:r>
            <a:endParaRPr/>
          </a:p>
          <a:p>
            <a:pPr indent="-254000" lvl="0" marL="342900" rtl="0" algn="l">
              <a:spcBef>
                <a:spcPts val="0"/>
              </a:spcBef>
              <a:spcAft>
                <a:spcPts val="0"/>
              </a:spcAft>
              <a:buSzPts val="1400"/>
              <a:buAutoNum type="alphaUcParenBoth"/>
            </a:pPr>
            <a:r>
              <a:rPr lang="en-GB"/>
              <a:t>PM2.5</a:t>
            </a:r>
            <a:endParaRPr/>
          </a:p>
        </p:txBody>
      </p:sp>
      <p:sp>
        <p:nvSpPr>
          <p:cNvPr id="1574" name="Google Shape;1574;p17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75" name="Google Shape;1575;p171"/>
          <p:cNvPicPr preferRelativeResize="0"/>
          <p:nvPr/>
        </p:nvPicPr>
        <p:blipFill>
          <a:blip r:embed="rId3">
            <a:alphaModFix/>
          </a:blip>
          <a:stretch>
            <a:fillRect/>
          </a:stretch>
        </p:blipFill>
        <p:spPr>
          <a:xfrm>
            <a:off x="4299036" y="731325"/>
            <a:ext cx="4844963" cy="44121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172"/>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Influence covid lockdown on air quality</a:t>
            </a:r>
            <a:endParaRPr/>
          </a:p>
          <a:p>
            <a:pPr indent="0" lvl="0" marL="0" rtl="0" algn="l">
              <a:spcBef>
                <a:spcPts val="0"/>
              </a:spcBef>
              <a:spcAft>
                <a:spcPts val="0"/>
              </a:spcAft>
              <a:buNone/>
            </a:pPr>
            <a:r>
              <a:t/>
            </a:r>
            <a:endParaRPr/>
          </a:p>
        </p:txBody>
      </p:sp>
      <p:sp>
        <p:nvSpPr>
          <p:cNvPr id="1582" name="Google Shape;1582;p172"/>
          <p:cNvSpPr txBox="1"/>
          <p:nvPr>
            <p:ph idx="1" type="body"/>
          </p:nvPr>
        </p:nvSpPr>
        <p:spPr>
          <a:xfrm>
            <a:off x="1057517" y="1174500"/>
            <a:ext cx="73617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Day pattern for NO2-concentrations for different types of locations in</a:t>
            </a:r>
            <a:endParaRPr/>
          </a:p>
          <a:p>
            <a:pPr indent="-254000" lvl="0" marL="342900" rtl="0" algn="l">
              <a:spcBef>
                <a:spcPts val="800"/>
              </a:spcBef>
              <a:spcAft>
                <a:spcPts val="0"/>
              </a:spcAft>
              <a:buSzPts val="1400"/>
              <a:buAutoNum type="alphaUcParenBoth"/>
            </a:pPr>
            <a:r>
              <a:rPr lang="en-GB"/>
              <a:t>2019</a:t>
            </a:r>
            <a:endParaRPr/>
          </a:p>
          <a:p>
            <a:pPr indent="-254000" lvl="0" marL="342900" rtl="0" algn="l">
              <a:spcBef>
                <a:spcPts val="0"/>
              </a:spcBef>
              <a:spcAft>
                <a:spcPts val="0"/>
              </a:spcAft>
              <a:buSzPts val="1400"/>
              <a:buAutoNum type="alphaUcParenBoth"/>
            </a:pPr>
            <a:r>
              <a:rPr lang="en-GB"/>
              <a:t>the period before the covid-19 measures</a:t>
            </a:r>
            <a:endParaRPr/>
          </a:p>
        </p:txBody>
      </p:sp>
      <p:sp>
        <p:nvSpPr>
          <p:cNvPr id="1583" name="Google Shape;1583;p17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1584" name="Google Shape;1584;p172"/>
          <p:cNvPicPr preferRelativeResize="0"/>
          <p:nvPr/>
        </p:nvPicPr>
        <p:blipFill>
          <a:blip r:embed="rId3">
            <a:alphaModFix/>
          </a:blip>
          <a:stretch>
            <a:fillRect/>
          </a:stretch>
        </p:blipFill>
        <p:spPr>
          <a:xfrm>
            <a:off x="3683270" y="2172909"/>
            <a:ext cx="5460731" cy="29705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 more clear</a:t>
            </a:r>
            <a:endParaRPr/>
          </a:p>
        </p:txBody>
      </p:sp>
      <p:sp>
        <p:nvSpPr>
          <p:cNvPr id="563" name="Google Shape;563;p73"/>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64" name="Google Shape;564;p7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65" name="Google Shape;565;p73"/>
          <p:cNvPicPr preferRelativeResize="0"/>
          <p:nvPr/>
        </p:nvPicPr>
        <p:blipFill rotWithShape="1">
          <a:blip r:embed="rId3">
            <a:alphaModFix/>
          </a:blip>
          <a:srcRect b="9305" l="21117" r="15523" t="12428"/>
          <a:stretch/>
        </p:blipFill>
        <p:spPr>
          <a:xfrm>
            <a:off x="1057519" y="1174500"/>
            <a:ext cx="6452559" cy="36498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Limit values (EU) and WHO guidelines- yearly</a:t>
            </a:r>
            <a:endParaRPr/>
          </a:p>
        </p:txBody>
      </p:sp>
      <p:sp>
        <p:nvSpPr>
          <p:cNvPr id="572" name="Google Shape;572;p7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cxnSp>
        <p:nvCxnSpPr>
          <p:cNvPr id="573" name="Google Shape;573;p74"/>
          <p:cNvCxnSpPr/>
          <p:nvPr/>
        </p:nvCxnSpPr>
        <p:spPr>
          <a:xfrm>
            <a:off x="1872049" y="2743200"/>
            <a:ext cx="5648700" cy="0"/>
          </a:xfrm>
          <a:prstGeom prst="straightConnector1">
            <a:avLst/>
          </a:prstGeom>
          <a:noFill/>
          <a:ln cap="flat" cmpd="sng" w="28575">
            <a:solidFill>
              <a:schemeClr val="accent1"/>
            </a:solidFill>
            <a:prstDash val="solid"/>
            <a:miter lim="800000"/>
            <a:headEnd len="sm" w="sm" type="none"/>
            <a:tailEnd len="sm" w="sm" type="none"/>
          </a:ln>
        </p:spPr>
      </p:cxnSp>
      <p:sp>
        <p:nvSpPr>
          <p:cNvPr id="574" name="Google Shape;574;p74"/>
          <p:cNvSpPr txBox="1"/>
          <p:nvPr/>
        </p:nvSpPr>
        <p:spPr>
          <a:xfrm>
            <a:off x="1767260" y="2466201"/>
            <a:ext cx="226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0</a:t>
            </a:r>
            <a:endParaRPr sz="1100"/>
          </a:p>
        </p:txBody>
      </p:sp>
      <p:sp>
        <p:nvSpPr>
          <p:cNvPr id="575" name="Google Shape;575;p74"/>
          <p:cNvSpPr txBox="1"/>
          <p:nvPr/>
        </p:nvSpPr>
        <p:spPr>
          <a:xfrm>
            <a:off x="2586828" y="2450000"/>
            <a:ext cx="398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10</a:t>
            </a:r>
            <a:endParaRPr sz="1100"/>
          </a:p>
        </p:txBody>
      </p:sp>
      <p:sp>
        <p:nvSpPr>
          <p:cNvPr id="576" name="Google Shape;576;p74"/>
          <p:cNvSpPr txBox="1"/>
          <p:nvPr/>
        </p:nvSpPr>
        <p:spPr>
          <a:xfrm>
            <a:off x="3337124" y="2458100"/>
            <a:ext cx="398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20</a:t>
            </a:r>
            <a:endParaRPr sz="1100"/>
          </a:p>
        </p:txBody>
      </p:sp>
      <p:sp>
        <p:nvSpPr>
          <p:cNvPr id="577" name="Google Shape;577;p74"/>
          <p:cNvSpPr txBox="1"/>
          <p:nvPr/>
        </p:nvSpPr>
        <p:spPr>
          <a:xfrm>
            <a:off x="5845001" y="2455875"/>
            <a:ext cx="398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50</a:t>
            </a:r>
            <a:endParaRPr sz="1100"/>
          </a:p>
        </p:txBody>
      </p:sp>
      <p:sp>
        <p:nvSpPr>
          <p:cNvPr id="578" name="Google Shape;578;p74"/>
          <p:cNvSpPr txBox="1"/>
          <p:nvPr/>
        </p:nvSpPr>
        <p:spPr>
          <a:xfrm>
            <a:off x="5058210" y="2458100"/>
            <a:ext cx="580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40</a:t>
            </a:r>
            <a:endParaRPr sz="1100"/>
          </a:p>
        </p:txBody>
      </p:sp>
      <p:cxnSp>
        <p:nvCxnSpPr>
          <p:cNvPr id="579" name="Google Shape;579;p74"/>
          <p:cNvCxnSpPr/>
          <p:nvPr/>
        </p:nvCxnSpPr>
        <p:spPr>
          <a:xfrm>
            <a:off x="2319632" y="2006492"/>
            <a:ext cx="4500" cy="701700"/>
          </a:xfrm>
          <a:prstGeom prst="straightConnector1">
            <a:avLst/>
          </a:prstGeom>
          <a:noFill/>
          <a:ln cap="flat" cmpd="sng" w="38100">
            <a:solidFill>
              <a:srgbClr val="00B0F0"/>
            </a:solidFill>
            <a:prstDash val="solid"/>
            <a:miter lim="800000"/>
            <a:headEnd len="sm" w="sm" type="none"/>
            <a:tailEnd len="med" w="med" type="triangle"/>
          </a:ln>
        </p:spPr>
      </p:cxnSp>
      <p:pic>
        <p:nvPicPr>
          <p:cNvPr descr="Afbeeldingsresultaat voor WHO" id="580" name="Google Shape;580;p74"/>
          <p:cNvPicPr preferRelativeResize="0"/>
          <p:nvPr/>
        </p:nvPicPr>
        <p:blipFill rotWithShape="1">
          <a:blip r:embed="rId3">
            <a:alphaModFix/>
          </a:blip>
          <a:srcRect b="0" l="0" r="0" t="0"/>
          <a:stretch/>
        </p:blipFill>
        <p:spPr>
          <a:xfrm>
            <a:off x="2077535" y="1271907"/>
            <a:ext cx="666296" cy="699763"/>
          </a:xfrm>
          <a:prstGeom prst="rect">
            <a:avLst/>
          </a:prstGeom>
          <a:noFill/>
          <a:ln>
            <a:noFill/>
          </a:ln>
        </p:spPr>
      </p:pic>
      <p:sp>
        <p:nvSpPr>
          <p:cNvPr id="581" name="Google Shape;581;p74"/>
          <p:cNvSpPr/>
          <p:nvPr/>
        </p:nvSpPr>
        <p:spPr>
          <a:xfrm>
            <a:off x="1406288" y="1892888"/>
            <a:ext cx="1029000" cy="531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3000">
                <a:solidFill>
                  <a:srgbClr val="2F2F2F"/>
                </a:solidFill>
                <a:latin typeface="Calibri"/>
                <a:ea typeface="Calibri"/>
                <a:cs typeface="Calibri"/>
                <a:sym typeface="Calibri"/>
              </a:rPr>
              <a:t>PM</a:t>
            </a:r>
            <a:r>
              <a:rPr baseline="-25000" lang="en-GB" sz="3000">
                <a:solidFill>
                  <a:srgbClr val="2F2F2F"/>
                </a:solidFill>
                <a:latin typeface="Calibri"/>
                <a:ea typeface="Calibri"/>
                <a:cs typeface="Calibri"/>
                <a:sym typeface="Calibri"/>
              </a:rPr>
              <a:t>2.5</a:t>
            </a:r>
            <a:endParaRPr sz="1100"/>
          </a:p>
        </p:txBody>
      </p:sp>
      <p:pic>
        <p:nvPicPr>
          <p:cNvPr descr="Afbeeldingsresultaat voor eu" id="582" name="Google Shape;582;p74"/>
          <p:cNvPicPr preferRelativeResize="0"/>
          <p:nvPr/>
        </p:nvPicPr>
        <p:blipFill rotWithShape="1">
          <a:blip r:embed="rId4">
            <a:alphaModFix/>
          </a:blip>
          <a:srcRect b="0" l="0" r="0" t="0"/>
          <a:stretch/>
        </p:blipFill>
        <p:spPr>
          <a:xfrm>
            <a:off x="4155722" y="1237117"/>
            <a:ext cx="709512" cy="472148"/>
          </a:xfrm>
          <a:prstGeom prst="rect">
            <a:avLst/>
          </a:prstGeom>
          <a:noFill/>
          <a:ln>
            <a:noFill/>
          </a:ln>
        </p:spPr>
      </p:pic>
      <p:cxnSp>
        <p:nvCxnSpPr>
          <p:cNvPr id="583" name="Google Shape;583;p74"/>
          <p:cNvCxnSpPr/>
          <p:nvPr/>
        </p:nvCxnSpPr>
        <p:spPr>
          <a:xfrm flipH="1">
            <a:off x="3978952" y="1709265"/>
            <a:ext cx="398100" cy="1017600"/>
          </a:xfrm>
          <a:prstGeom prst="straightConnector1">
            <a:avLst/>
          </a:prstGeom>
          <a:noFill/>
          <a:ln cap="flat" cmpd="sng" w="38100">
            <a:solidFill>
              <a:srgbClr val="1A0AE6"/>
            </a:solidFill>
            <a:prstDash val="solid"/>
            <a:miter lim="800000"/>
            <a:headEnd len="sm" w="sm" type="none"/>
            <a:tailEnd len="med" w="med" type="triangle"/>
          </a:ln>
        </p:spPr>
      </p:cxnSp>
      <p:sp>
        <p:nvSpPr>
          <p:cNvPr id="584" name="Google Shape;584;p74"/>
          <p:cNvSpPr txBox="1"/>
          <p:nvPr/>
        </p:nvSpPr>
        <p:spPr>
          <a:xfrm>
            <a:off x="4243679" y="2463375"/>
            <a:ext cx="580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30</a:t>
            </a:r>
            <a:endParaRPr sz="1100"/>
          </a:p>
        </p:txBody>
      </p:sp>
      <p:cxnSp>
        <p:nvCxnSpPr>
          <p:cNvPr id="585" name="Google Shape;585;p74"/>
          <p:cNvCxnSpPr>
            <a:endCxn id="574" idx="2"/>
          </p:cNvCxnSpPr>
          <p:nvPr/>
        </p:nvCxnSpPr>
        <p:spPr>
          <a:xfrm rot="10800000">
            <a:off x="1880360" y="2750901"/>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86" name="Google Shape;586;p74"/>
          <p:cNvCxnSpPr/>
          <p:nvPr/>
        </p:nvCxnSpPr>
        <p:spPr>
          <a:xfrm rot="10800000">
            <a:off x="2743832" y="2738792"/>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87" name="Google Shape;587;p74"/>
          <p:cNvCxnSpPr/>
          <p:nvPr/>
        </p:nvCxnSpPr>
        <p:spPr>
          <a:xfrm rot="10800000">
            <a:off x="3494141" y="2738792"/>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88" name="Google Shape;588;p74"/>
          <p:cNvCxnSpPr/>
          <p:nvPr/>
        </p:nvCxnSpPr>
        <p:spPr>
          <a:xfrm rot="10800000">
            <a:off x="4400683" y="2750510"/>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89" name="Google Shape;589;p74"/>
          <p:cNvCxnSpPr/>
          <p:nvPr/>
        </p:nvCxnSpPr>
        <p:spPr>
          <a:xfrm rot="10800000">
            <a:off x="5220455" y="2738792"/>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90" name="Google Shape;590;p74"/>
          <p:cNvCxnSpPr/>
          <p:nvPr/>
        </p:nvCxnSpPr>
        <p:spPr>
          <a:xfrm rot="10800000">
            <a:off x="6002012" y="2738792"/>
            <a:ext cx="0" cy="97500"/>
          </a:xfrm>
          <a:prstGeom prst="straightConnector1">
            <a:avLst/>
          </a:prstGeom>
          <a:noFill/>
          <a:ln cap="flat" cmpd="sng" w="28575">
            <a:solidFill>
              <a:srgbClr val="196E8B"/>
            </a:solidFill>
            <a:prstDash val="solid"/>
            <a:miter lim="800000"/>
            <a:headEnd len="sm" w="sm" type="none"/>
            <a:tailEnd len="sm" w="sm" type="none"/>
          </a:ln>
        </p:spPr>
      </p:cxnSp>
      <p:pic>
        <p:nvPicPr>
          <p:cNvPr descr="Afbeeldingsresultaat voor WHO" id="591" name="Google Shape;591;p74"/>
          <p:cNvPicPr preferRelativeResize="0"/>
          <p:nvPr/>
        </p:nvPicPr>
        <p:blipFill rotWithShape="1">
          <a:blip r:embed="rId3">
            <a:alphaModFix/>
          </a:blip>
          <a:srcRect b="0" l="0" r="0" t="0"/>
          <a:stretch/>
        </p:blipFill>
        <p:spPr>
          <a:xfrm>
            <a:off x="2266331" y="3638068"/>
            <a:ext cx="580928" cy="610107"/>
          </a:xfrm>
          <a:prstGeom prst="rect">
            <a:avLst/>
          </a:prstGeom>
          <a:noFill/>
          <a:ln>
            <a:noFill/>
          </a:ln>
        </p:spPr>
      </p:pic>
      <p:pic>
        <p:nvPicPr>
          <p:cNvPr descr="Afbeeldingsresultaat voor eu" id="592" name="Google Shape;592;p74"/>
          <p:cNvPicPr preferRelativeResize="0"/>
          <p:nvPr/>
        </p:nvPicPr>
        <p:blipFill rotWithShape="1">
          <a:blip r:embed="rId4">
            <a:alphaModFix/>
          </a:blip>
          <a:srcRect b="0" l="0" r="0" t="0"/>
          <a:stretch/>
        </p:blipFill>
        <p:spPr>
          <a:xfrm>
            <a:off x="5220455" y="3707445"/>
            <a:ext cx="709512" cy="472148"/>
          </a:xfrm>
          <a:prstGeom prst="rect">
            <a:avLst/>
          </a:prstGeom>
          <a:noFill/>
          <a:ln>
            <a:noFill/>
          </a:ln>
        </p:spPr>
      </p:pic>
      <p:sp>
        <p:nvSpPr>
          <p:cNvPr id="593" name="Google Shape;593;p74"/>
          <p:cNvSpPr txBox="1"/>
          <p:nvPr/>
        </p:nvSpPr>
        <p:spPr>
          <a:xfrm>
            <a:off x="1494349" y="3197848"/>
            <a:ext cx="7719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3000">
                <a:solidFill>
                  <a:srgbClr val="2F2F2F"/>
                </a:solidFill>
                <a:latin typeface="Calibri"/>
                <a:ea typeface="Calibri"/>
                <a:cs typeface="Calibri"/>
                <a:sym typeface="Calibri"/>
              </a:rPr>
              <a:t>NO</a:t>
            </a:r>
            <a:r>
              <a:rPr baseline="-25000" lang="en-GB" sz="3000">
                <a:solidFill>
                  <a:srgbClr val="2F2F2F"/>
                </a:solidFill>
                <a:latin typeface="Calibri"/>
                <a:ea typeface="Calibri"/>
                <a:cs typeface="Calibri"/>
                <a:sym typeface="Calibri"/>
              </a:rPr>
              <a:t>2</a:t>
            </a:r>
            <a:endParaRPr sz="1100"/>
          </a:p>
        </p:txBody>
      </p:sp>
      <p:cxnSp>
        <p:nvCxnSpPr>
          <p:cNvPr id="594" name="Google Shape;594;p74"/>
          <p:cNvCxnSpPr/>
          <p:nvPr/>
        </p:nvCxnSpPr>
        <p:spPr>
          <a:xfrm rot="10800000">
            <a:off x="2736977" y="2759486"/>
            <a:ext cx="0" cy="975300"/>
          </a:xfrm>
          <a:prstGeom prst="straightConnector1">
            <a:avLst/>
          </a:prstGeom>
          <a:noFill/>
          <a:ln cap="flat" cmpd="sng" w="38100">
            <a:solidFill>
              <a:srgbClr val="00B0F0"/>
            </a:solidFill>
            <a:prstDash val="solid"/>
            <a:miter lim="800000"/>
            <a:headEnd len="sm" w="sm" type="none"/>
            <a:tailEnd len="med" w="med" type="triangle"/>
          </a:ln>
        </p:spPr>
      </p:cxnSp>
      <p:cxnSp>
        <p:nvCxnSpPr>
          <p:cNvPr id="595" name="Google Shape;595;p74"/>
          <p:cNvCxnSpPr/>
          <p:nvPr/>
        </p:nvCxnSpPr>
        <p:spPr>
          <a:xfrm rot="10800000">
            <a:off x="5219256" y="2783788"/>
            <a:ext cx="0" cy="926700"/>
          </a:xfrm>
          <a:prstGeom prst="straightConnector1">
            <a:avLst/>
          </a:prstGeom>
          <a:noFill/>
          <a:ln cap="flat" cmpd="sng" w="38100">
            <a:solidFill>
              <a:srgbClr val="1A0AE6"/>
            </a:solidFill>
            <a:prstDash val="solid"/>
            <a:miter lim="800000"/>
            <a:headEnd len="sm" w="sm" type="none"/>
            <a:tailEnd len="med" w="med" type="triangle"/>
          </a:ln>
        </p:spPr>
      </p:cxnSp>
      <p:sp>
        <p:nvSpPr>
          <p:cNvPr id="596" name="Google Shape;596;p74"/>
          <p:cNvSpPr txBox="1"/>
          <p:nvPr/>
        </p:nvSpPr>
        <p:spPr>
          <a:xfrm>
            <a:off x="6779250" y="2415938"/>
            <a:ext cx="2385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µg/m³</a:t>
            </a:r>
            <a:endParaRPr sz="1100">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graphicFrame>
        <p:nvGraphicFramePr>
          <p:cNvPr id="602" name="Google Shape;602;p75"/>
          <p:cNvGraphicFramePr/>
          <p:nvPr/>
        </p:nvGraphicFramePr>
        <p:xfrm>
          <a:off x="380883" y="1079456"/>
          <a:ext cx="3000000" cy="3000000"/>
        </p:xfrm>
        <a:graphic>
          <a:graphicData uri="http://schemas.openxmlformats.org/drawingml/2006/table">
            <a:tbl>
              <a:tblPr bandRow="1" firstRow="1">
                <a:noFill/>
                <a:tableStyleId>{B4550FB1-444F-4A9E-92FB-DD0461C1ECE5}</a:tableStyleId>
              </a:tblPr>
              <a:tblGrid>
                <a:gridCol w="1832875"/>
                <a:gridCol w="3168625"/>
                <a:gridCol w="2603775"/>
              </a:tblGrid>
              <a:tr h="730000">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r>
              <a:tr h="278150">
                <a:tc>
                  <a:txBody>
                    <a:bodyPr/>
                    <a:lstStyle/>
                    <a:p>
                      <a:pPr indent="0" lvl="0" marL="0" marR="0" rtl="0" algn="l">
                        <a:spcBef>
                          <a:spcPts val="0"/>
                        </a:spcBef>
                        <a:spcAft>
                          <a:spcPts val="0"/>
                        </a:spcAft>
                        <a:buNone/>
                      </a:pPr>
                      <a:r>
                        <a:rPr lang="en-GB" sz="1400"/>
                        <a:t>Fine dust (PM</a:t>
                      </a:r>
                      <a:r>
                        <a:rPr baseline="-25000" lang="en-GB" sz="1400"/>
                        <a:t>10</a:t>
                      </a:r>
                      <a:r>
                        <a:rPr lang="en-GB" sz="1400"/>
                        <a:t>)</a:t>
                      </a:r>
                      <a:endParaRPr sz="1100"/>
                    </a:p>
                  </a:txBody>
                  <a:tcPr marT="34300" marB="34300" marR="68600" marL="68600"/>
                </a:tc>
                <a:tc>
                  <a:txBody>
                    <a:bodyPr/>
                    <a:lstStyle/>
                    <a:p>
                      <a:pPr indent="0" lvl="0" marL="0" marR="0" rtl="0" algn="l">
                        <a:spcBef>
                          <a:spcPts val="0"/>
                        </a:spcBef>
                        <a:spcAft>
                          <a:spcPts val="0"/>
                        </a:spcAft>
                        <a:buNone/>
                      </a:pPr>
                      <a:r>
                        <a:rPr lang="en-GB" sz="1400"/>
                        <a:t>yearly average &lt; 40 µg/m³</a:t>
                      </a:r>
                      <a:endParaRPr sz="1100"/>
                    </a:p>
                  </a:txBody>
                  <a:tcPr marT="34300" marB="34300" marR="68600" marL="68600"/>
                </a:tc>
                <a:tc>
                  <a:txBody>
                    <a:bodyPr/>
                    <a:lstStyle/>
                    <a:p>
                      <a:pPr indent="0" lvl="0" marL="0" marR="0" rtl="0" algn="l">
                        <a:spcBef>
                          <a:spcPts val="0"/>
                        </a:spcBef>
                        <a:spcAft>
                          <a:spcPts val="0"/>
                        </a:spcAft>
                        <a:buNone/>
                      </a:pPr>
                      <a:r>
                        <a:rPr lang="en-GB" sz="1400"/>
                        <a:t>yearly average &lt; 15 µg/m³</a:t>
                      </a:r>
                      <a:endParaRPr sz="1100"/>
                    </a:p>
                  </a:txBody>
                  <a:tcPr marT="34300" marB="34300" marR="68600" marL="68600"/>
                </a:tc>
              </a:tr>
              <a:tr h="480075">
                <a:tc>
                  <a:txBody>
                    <a:bodyPr/>
                    <a:lstStyle/>
                    <a:p>
                      <a:pPr indent="0" lvl="0" marL="0" marR="0" rtl="0" algn="l">
                        <a:lnSpc>
                          <a:spcPct val="100000"/>
                        </a:lnSpc>
                        <a:spcBef>
                          <a:spcPts val="0"/>
                        </a:spcBef>
                        <a:spcAft>
                          <a:spcPts val="0"/>
                        </a:spcAft>
                        <a:buClr>
                          <a:schemeClr val="dk1"/>
                        </a:buClr>
                        <a:buSzPts val="1400"/>
                        <a:buFont typeface="Calibri"/>
                        <a:buNone/>
                      </a:pPr>
                      <a:r>
                        <a:t/>
                      </a:r>
                      <a:endParaRPr sz="1400"/>
                    </a:p>
                  </a:txBody>
                  <a:tcPr marT="34300" marB="34300" marR="68600" marL="6860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daily average max 35 x &gt; 50 µg/m³</a:t>
                      </a:r>
                      <a:endParaRPr sz="1100"/>
                    </a:p>
                  </a:txBody>
                  <a:tcPr marT="34300" marB="34300" marR="68600" marL="68600"/>
                </a:tc>
                <a:tc>
                  <a:txBody>
                    <a:bodyPr/>
                    <a:lstStyle/>
                    <a:p>
                      <a:pPr indent="0" lvl="0" marL="0" marR="0" rtl="0" algn="l">
                        <a:spcBef>
                          <a:spcPts val="0"/>
                        </a:spcBef>
                        <a:spcAft>
                          <a:spcPts val="0"/>
                        </a:spcAft>
                        <a:buNone/>
                      </a:pPr>
                      <a:r>
                        <a:rPr lang="en-GB" sz="1400"/>
                        <a:t>day max 3 x &gt; 45 µg/m³</a:t>
                      </a:r>
                      <a:endParaRPr sz="1100"/>
                    </a:p>
                  </a:txBody>
                  <a:tcPr marT="34300" marB="34300" marR="68600" marL="68600"/>
                </a:tc>
              </a:tr>
              <a:tr h="278150">
                <a:tc>
                  <a:txBody>
                    <a:bodyPr/>
                    <a:lstStyle/>
                    <a:p>
                      <a:pPr indent="0" lvl="0" marL="0" marR="0" rtl="0" algn="l">
                        <a:spcBef>
                          <a:spcPts val="0"/>
                        </a:spcBef>
                        <a:spcAft>
                          <a:spcPts val="0"/>
                        </a:spcAft>
                        <a:buNone/>
                      </a:pPr>
                      <a:r>
                        <a:rPr lang="en-GB" sz="1400"/>
                        <a:t>Fine dust (PM</a:t>
                      </a:r>
                      <a:r>
                        <a:rPr baseline="-25000" lang="en-GB" sz="1400"/>
                        <a:t>2,5</a:t>
                      </a:r>
                      <a:r>
                        <a:rPr lang="en-GB" sz="1400"/>
                        <a:t>)</a:t>
                      </a:r>
                      <a:endParaRPr sz="1100"/>
                    </a:p>
                  </a:txBody>
                  <a:tcPr marT="34300" marB="34300" marR="68600" marL="68600"/>
                </a:tc>
                <a:tc>
                  <a:txBody>
                    <a:bodyPr/>
                    <a:lstStyle/>
                    <a:p>
                      <a:pPr indent="0" lvl="0" marL="0" marR="0" rtl="0" algn="l">
                        <a:spcBef>
                          <a:spcPts val="0"/>
                        </a:spcBef>
                        <a:spcAft>
                          <a:spcPts val="0"/>
                        </a:spcAft>
                        <a:buNone/>
                      </a:pPr>
                      <a:r>
                        <a:rPr lang="en-GB" sz="1400"/>
                        <a:t>yearly average &lt; 25 µg/m³</a:t>
                      </a:r>
                      <a:endParaRPr sz="1100"/>
                    </a:p>
                  </a:txBody>
                  <a:tcPr marT="34300" marB="34300" marR="68600" marL="68600"/>
                </a:tc>
                <a:tc>
                  <a:txBody>
                    <a:bodyPr/>
                    <a:lstStyle/>
                    <a:p>
                      <a:pPr indent="0" lvl="0" marL="0" marR="0" rtl="0" algn="l">
                        <a:spcBef>
                          <a:spcPts val="0"/>
                        </a:spcBef>
                        <a:spcAft>
                          <a:spcPts val="0"/>
                        </a:spcAft>
                        <a:buNone/>
                      </a:pPr>
                      <a:r>
                        <a:rPr lang="en-GB" sz="1400"/>
                        <a:t>yearly average &lt; 5 µg/m³</a:t>
                      </a:r>
                      <a:br>
                        <a:rPr lang="en-GB" sz="1400"/>
                      </a:br>
                      <a:br>
                        <a:rPr lang="en-GB" sz="1400"/>
                      </a:br>
                      <a:r>
                        <a:rPr lang="en-GB" sz="1400">
                          <a:solidFill>
                            <a:schemeClr val="dk2"/>
                          </a:solidFill>
                        </a:rPr>
                        <a:t>day max 3 x &gt; 15 µg/m³</a:t>
                      </a:r>
                      <a:endParaRPr sz="1100">
                        <a:solidFill>
                          <a:schemeClr val="dk2"/>
                        </a:solidFill>
                      </a:endParaRPr>
                    </a:p>
                    <a:p>
                      <a:pPr indent="0" lvl="0" marL="0" marR="0" rtl="0" algn="l">
                        <a:spcBef>
                          <a:spcPts val="0"/>
                        </a:spcBef>
                        <a:spcAft>
                          <a:spcPts val="0"/>
                        </a:spcAft>
                        <a:buNone/>
                      </a:pPr>
                      <a:r>
                        <a:t/>
                      </a:r>
                      <a:endParaRPr sz="1400"/>
                    </a:p>
                  </a:txBody>
                  <a:tcPr marT="34300" marB="34300" marR="68600" marL="68600"/>
                </a:tc>
              </a:tr>
              <a:tr h="480075">
                <a:tc>
                  <a:txBody>
                    <a:bodyPr/>
                    <a:lstStyle/>
                    <a:p>
                      <a:pPr indent="0" lvl="0" marL="0" marR="0" rtl="0" algn="l">
                        <a:spcBef>
                          <a:spcPts val="0"/>
                        </a:spcBef>
                        <a:spcAft>
                          <a:spcPts val="0"/>
                        </a:spcAft>
                        <a:buNone/>
                      </a:pPr>
                      <a:r>
                        <a:rPr lang="en-GB" sz="1400"/>
                        <a:t>Nitrogen dioxide (NO</a:t>
                      </a:r>
                      <a:r>
                        <a:rPr baseline="-25000" lang="en-GB" sz="1400"/>
                        <a:t>2</a:t>
                      </a:r>
                      <a:r>
                        <a:rPr lang="en-GB" sz="1400"/>
                        <a:t>)</a:t>
                      </a:r>
                      <a:endParaRPr sz="1100"/>
                    </a:p>
                  </a:txBody>
                  <a:tcPr marT="34300" marB="34300" marR="0" marL="68600"/>
                </a:tc>
                <a:tc>
                  <a:txBody>
                    <a:bodyPr/>
                    <a:lstStyle/>
                    <a:p>
                      <a:pPr indent="0" lvl="0" marL="0" marR="0" rtl="0" algn="l">
                        <a:spcBef>
                          <a:spcPts val="0"/>
                        </a:spcBef>
                        <a:spcAft>
                          <a:spcPts val="0"/>
                        </a:spcAft>
                        <a:buNone/>
                      </a:pPr>
                      <a:r>
                        <a:rPr lang="en-GB" sz="1400"/>
                        <a:t>yearly &lt; 40 µg/m</a:t>
                      </a:r>
                      <a:r>
                        <a:rPr lang="en-GB" sz="1400">
                          <a:solidFill>
                            <a:schemeClr val="dk2"/>
                          </a:solidFill>
                        </a:rPr>
                        <a:t>³</a:t>
                      </a:r>
                      <a:endParaRPr sz="1100"/>
                    </a:p>
                  </a:txBody>
                  <a:tcPr marT="34300" marB="34300" marR="68600" marL="68600"/>
                </a:tc>
                <a:tc>
                  <a:txBody>
                    <a:bodyPr/>
                    <a:lstStyle/>
                    <a:p>
                      <a:pPr indent="0" lvl="0" marL="0" marR="0" rtl="0" algn="l">
                        <a:spcBef>
                          <a:spcPts val="0"/>
                        </a:spcBef>
                        <a:spcAft>
                          <a:spcPts val="0"/>
                        </a:spcAft>
                        <a:buNone/>
                      </a:pPr>
                      <a:r>
                        <a:rPr lang="en-GB" sz="1400"/>
                        <a:t>yearly &lt; 10 µg/m</a:t>
                      </a:r>
                      <a:r>
                        <a:rPr lang="en-GB" sz="1400">
                          <a:solidFill>
                            <a:schemeClr val="dk2"/>
                          </a:solidFill>
                        </a:rPr>
                        <a:t>³</a:t>
                      </a:r>
                      <a:r>
                        <a:rPr lang="en-GB" sz="1400"/>
                        <a:t> </a:t>
                      </a:r>
                      <a:endParaRPr sz="1100"/>
                    </a:p>
                  </a:txBody>
                  <a:tcPr marT="34300" marB="34300" marR="68600" marL="68600"/>
                </a:tc>
              </a:tr>
              <a:tr h="278150">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r>
            </a:tbl>
          </a:graphicData>
        </a:graphic>
      </p:graphicFrame>
      <p:sp>
        <p:nvSpPr>
          <p:cNvPr id="603" name="Google Shape;603;p75"/>
          <p:cNvSpPr txBox="1"/>
          <p:nvPr>
            <p:ph type="title"/>
          </p:nvPr>
        </p:nvSpPr>
        <p:spPr>
          <a:xfrm>
            <a:off x="1296000" y="567000"/>
            <a:ext cx="7416000" cy="83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100"/>
              <a:buFont typeface="Arial"/>
              <a:buNone/>
            </a:pPr>
            <a:r>
              <a:rPr lang="en-GB">
                <a:latin typeface="Corbel"/>
                <a:ea typeface="Corbel"/>
                <a:cs typeface="Corbel"/>
                <a:sym typeface="Corbel"/>
              </a:rPr>
              <a:t>Limit values (EU) and WHO guidelines</a:t>
            </a:r>
            <a:endParaRPr/>
          </a:p>
        </p:txBody>
      </p:sp>
      <p:sp>
        <p:nvSpPr>
          <p:cNvPr id="604" name="Google Shape;604;p75"/>
          <p:cNvSpPr txBox="1"/>
          <p:nvPr>
            <p:ph idx="10" type="dt"/>
          </p:nvPr>
        </p:nvSpPr>
        <p:spPr>
          <a:xfrm>
            <a:off x="4439854" y="4903800"/>
            <a:ext cx="900000" cy="2700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solidFill>
                  <a:srgbClr val="8C8C8C"/>
                </a:solidFill>
              </a:rPr>
              <a:t>25/08/2022</a:t>
            </a:r>
            <a:endParaRPr>
              <a:solidFill>
                <a:srgbClr val="8C8C8C"/>
              </a:solidFill>
            </a:endParaRPr>
          </a:p>
        </p:txBody>
      </p:sp>
      <p:sp>
        <p:nvSpPr>
          <p:cNvPr id="605" name="Google Shape;605;p75"/>
          <p:cNvSpPr txBox="1"/>
          <p:nvPr>
            <p:ph idx="11" type="ftr"/>
          </p:nvPr>
        </p:nvSpPr>
        <p:spPr>
          <a:xfrm>
            <a:off x="5382372" y="4903800"/>
            <a:ext cx="1890000" cy="2700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t/>
            </a:r>
            <a:endParaRPr>
              <a:solidFill>
                <a:srgbClr val="8C8C8C"/>
              </a:solidFill>
            </a:endParaRPr>
          </a:p>
        </p:txBody>
      </p:sp>
      <p:sp>
        <p:nvSpPr>
          <p:cNvPr id="606" name="Google Shape;606;p75"/>
          <p:cNvSpPr txBox="1"/>
          <p:nvPr>
            <p:ph idx="12" type="sldNum"/>
          </p:nvPr>
        </p:nvSpPr>
        <p:spPr>
          <a:xfrm>
            <a:off x="7333590" y="4903800"/>
            <a:ext cx="540000" cy="2700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607" name="Google Shape;607;p75"/>
          <p:cNvPicPr preferRelativeResize="0"/>
          <p:nvPr/>
        </p:nvPicPr>
        <p:blipFill rotWithShape="1">
          <a:blip r:embed="rId3">
            <a:alphaModFix/>
          </a:blip>
          <a:srcRect b="0" l="0" r="0" t="0"/>
          <a:stretch/>
        </p:blipFill>
        <p:spPr>
          <a:xfrm>
            <a:off x="3093924" y="1109495"/>
            <a:ext cx="620259" cy="620259"/>
          </a:xfrm>
          <a:prstGeom prst="rect">
            <a:avLst/>
          </a:prstGeom>
          <a:noFill/>
          <a:ln>
            <a:noFill/>
          </a:ln>
        </p:spPr>
      </p:pic>
      <p:pic>
        <p:nvPicPr>
          <p:cNvPr id="608" name="Google Shape;608;p75"/>
          <p:cNvPicPr preferRelativeResize="0"/>
          <p:nvPr/>
        </p:nvPicPr>
        <p:blipFill rotWithShape="1">
          <a:blip r:embed="rId4">
            <a:alphaModFix/>
          </a:blip>
          <a:srcRect b="0" l="0" r="0" t="0"/>
          <a:stretch/>
        </p:blipFill>
        <p:spPr>
          <a:xfrm>
            <a:off x="6180300" y="1079457"/>
            <a:ext cx="665365" cy="6803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6"/>
          <p:cNvSpPr txBox="1"/>
          <p:nvPr>
            <p:ph type="title"/>
          </p:nvPr>
        </p:nvSpPr>
        <p:spPr>
          <a:xfrm>
            <a:off x="1296000" y="567000"/>
            <a:ext cx="2704500" cy="83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100"/>
              <a:buFont typeface="Arial"/>
              <a:buNone/>
            </a:pPr>
            <a:r>
              <a:rPr lang="en-GB">
                <a:latin typeface="Corbel"/>
                <a:ea typeface="Corbel"/>
                <a:cs typeface="Corbel"/>
                <a:sym typeface="Corbel"/>
              </a:rPr>
              <a:t>Limit values (EU) and WHO guidelines</a:t>
            </a:r>
            <a:endParaRPr>
              <a:latin typeface="Corbel"/>
              <a:ea typeface="Corbel"/>
              <a:cs typeface="Corbel"/>
              <a:sym typeface="Corbel"/>
            </a:endParaRPr>
          </a:p>
          <a:p>
            <a:pPr indent="0" lvl="0" marL="0" rtl="0" algn="l">
              <a:spcBef>
                <a:spcPts val="0"/>
              </a:spcBef>
              <a:spcAft>
                <a:spcPts val="0"/>
              </a:spcAft>
              <a:buNone/>
            </a:pPr>
            <a:r>
              <a:t/>
            </a:r>
            <a:endParaRPr/>
          </a:p>
        </p:txBody>
      </p:sp>
      <p:sp>
        <p:nvSpPr>
          <p:cNvPr id="615" name="Google Shape;615;p76"/>
          <p:cNvSpPr txBox="1"/>
          <p:nvPr>
            <p:ph idx="1" type="body"/>
          </p:nvPr>
        </p:nvSpPr>
        <p:spPr>
          <a:xfrm>
            <a:off x="1296000" y="1436400"/>
            <a:ext cx="7416000" cy="2754000"/>
          </a:xfrm>
          <a:prstGeom prst="rect">
            <a:avLst/>
          </a:prstGeom>
        </p:spPr>
        <p:txBody>
          <a:bodyPr anchorCtr="0" anchor="t" bIns="0" lIns="0" spcFirstLastPara="1" rIns="0" wrap="square" tIns="0">
            <a:noAutofit/>
          </a:bodyPr>
          <a:lstStyle/>
          <a:p>
            <a:pPr indent="0" lvl="0" marL="0" rtl="0" algn="l">
              <a:spcBef>
                <a:spcPts val="200"/>
              </a:spcBef>
              <a:spcAft>
                <a:spcPts val="0"/>
              </a:spcAft>
              <a:buNone/>
            </a:pPr>
            <a:r>
              <a:t/>
            </a:r>
            <a:endParaRPr/>
          </a:p>
        </p:txBody>
      </p:sp>
      <p:sp>
        <p:nvSpPr>
          <p:cNvPr id="616" name="Google Shape;616;p76"/>
          <p:cNvSpPr txBox="1"/>
          <p:nvPr>
            <p:ph idx="12" type="sldNum"/>
          </p:nvPr>
        </p:nvSpPr>
        <p:spPr>
          <a:xfrm>
            <a:off x="8194281" y="4754700"/>
            <a:ext cx="540000" cy="2700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617" name="Google Shape;617;p76"/>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7"/>
          <p:cNvSpPr txBox="1"/>
          <p:nvPr>
            <p:ph type="title"/>
          </p:nvPr>
        </p:nvSpPr>
        <p:spPr>
          <a:xfrm>
            <a:off x="1296000" y="567000"/>
            <a:ext cx="7416000" cy="83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Limit values</a:t>
            </a:r>
            <a:endParaRPr/>
          </a:p>
        </p:txBody>
      </p:sp>
      <p:sp>
        <p:nvSpPr>
          <p:cNvPr id="624" name="Google Shape;624;p77"/>
          <p:cNvSpPr txBox="1"/>
          <p:nvPr>
            <p:ph idx="1" type="body"/>
          </p:nvPr>
        </p:nvSpPr>
        <p:spPr>
          <a:xfrm>
            <a:off x="1296000" y="1436400"/>
            <a:ext cx="1615200" cy="2754000"/>
          </a:xfrm>
          <a:prstGeom prst="rect">
            <a:avLst/>
          </a:prstGeom>
        </p:spPr>
        <p:txBody>
          <a:bodyPr anchorCtr="0" anchor="t" bIns="0" lIns="0" spcFirstLastPara="1" rIns="0" wrap="square" tIns="0">
            <a:noAutofit/>
          </a:bodyPr>
          <a:lstStyle/>
          <a:p>
            <a:pPr indent="0" lvl="0" marL="0" rtl="0" algn="l">
              <a:lnSpc>
                <a:spcPct val="160000"/>
              </a:lnSpc>
              <a:spcBef>
                <a:spcPts val="900"/>
              </a:spcBef>
              <a:spcAft>
                <a:spcPts val="0"/>
              </a:spcAft>
              <a:buNone/>
            </a:pPr>
            <a:r>
              <a:rPr b="1" lang="en-GB" sz="800">
                <a:solidFill>
                  <a:srgbClr val="333333"/>
                </a:solidFill>
                <a:latin typeface="Verdana"/>
                <a:ea typeface="Verdana"/>
                <a:cs typeface="Verdana"/>
                <a:sym typeface="Verdana"/>
              </a:rPr>
              <a:t>Share of the EU urban population exposed to air pollutant concentrations above EU standards and WHO guidelines in 2020</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Clr>
                <a:schemeClr val="dk2"/>
              </a:buClr>
              <a:buSzPts val="800"/>
              <a:buFont typeface="Arial"/>
              <a:buNone/>
            </a:pPr>
            <a:r>
              <a:rPr lang="en-GB" sz="700">
                <a:solidFill>
                  <a:srgbClr val="333333"/>
                </a:solidFill>
                <a:highlight>
                  <a:srgbClr val="EEEEEE"/>
                </a:highlight>
                <a:latin typeface="Verdana"/>
                <a:ea typeface="Verdana"/>
                <a:cs typeface="Verdana"/>
                <a:sym typeface="Verdana"/>
              </a:rPr>
              <a:t>Source: </a:t>
            </a:r>
            <a:r>
              <a:rPr lang="en-GB" sz="700">
                <a:solidFill>
                  <a:srgbClr val="004B87"/>
                </a:solidFill>
                <a:uFill>
                  <a:noFill/>
                </a:uFill>
                <a:latin typeface="Verdana"/>
                <a:ea typeface="Verdana"/>
                <a:cs typeface="Verdana"/>
                <a:sym typeface="Verdana"/>
                <a:hlinkClick r:id="rId3">
                  <a:extLst>
                    <a:ext uri="{A12FA001-AC4F-418D-AE19-62706E023703}">
                      <ahyp:hlinkClr val="tx"/>
                    </a:ext>
                  </a:extLst>
                </a:hlinkClick>
              </a:rPr>
              <a:t>AIR003</a:t>
            </a:r>
            <a:endParaRPr b="1" sz="800">
              <a:solidFill>
                <a:srgbClr val="333333"/>
              </a:solidFill>
              <a:latin typeface="Verdana"/>
              <a:ea typeface="Verdana"/>
              <a:cs typeface="Verdana"/>
              <a:sym typeface="Verdana"/>
            </a:endParaRPr>
          </a:p>
          <a:p>
            <a:pPr indent="0" lvl="0" marL="0" rtl="0" algn="l">
              <a:spcBef>
                <a:spcPts val="200"/>
              </a:spcBef>
              <a:spcAft>
                <a:spcPts val="0"/>
              </a:spcAft>
              <a:buNone/>
            </a:pPr>
            <a:r>
              <a:t/>
            </a:r>
            <a:endParaRPr/>
          </a:p>
        </p:txBody>
      </p:sp>
      <p:sp>
        <p:nvSpPr>
          <p:cNvPr id="625" name="Google Shape;625;p77"/>
          <p:cNvSpPr txBox="1"/>
          <p:nvPr>
            <p:ph idx="12" type="sldNum"/>
          </p:nvPr>
        </p:nvSpPr>
        <p:spPr>
          <a:xfrm>
            <a:off x="8194281" y="4754700"/>
            <a:ext cx="540000" cy="2700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GB"/>
              <a:t>‹#›</a:t>
            </a:fld>
            <a:endParaRPr/>
          </a:p>
        </p:txBody>
      </p:sp>
      <p:pic>
        <p:nvPicPr>
          <p:cNvPr id="626" name="Google Shape;626;p77"/>
          <p:cNvPicPr preferRelativeResize="0"/>
          <p:nvPr/>
        </p:nvPicPr>
        <p:blipFill>
          <a:blip r:embed="rId4">
            <a:alphaModFix/>
          </a:blip>
          <a:stretch>
            <a:fillRect/>
          </a:stretch>
        </p:blipFill>
        <p:spPr>
          <a:xfrm>
            <a:off x="2911382" y="-19087"/>
            <a:ext cx="6232618"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Important pollutants</a:t>
            </a:r>
            <a:endParaRPr/>
          </a:p>
        </p:txBody>
      </p:sp>
      <p:sp>
        <p:nvSpPr>
          <p:cNvPr id="633" name="Google Shape;633;p78"/>
          <p:cNvSpPr txBox="1"/>
          <p:nvPr>
            <p:ph idx="1" type="body"/>
          </p:nvPr>
        </p:nvSpPr>
        <p:spPr>
          <a:xfrm>
            <a:off x="1057519" y="2919244"/>
            <a:ext cx="7029000" cy="17208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GB"/>
              <a:t>Black Carbon is carcinogenic</a:t>
            </a:r>
            <a:endParaRPr/>
          </a:p>
        </p:txBody>
      </p:sp>
      <p:sp>
        <p:nvSpPr>
          <p:cNvPr id="634" name="Google Shape;634;p7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graphicFrame>
        <p:nvGraphicFramePr>
          <p:cNvPr id="635" name="Google Shape;635;p78"/>
          <p:cNvGraphicFramePr/>
          <p:nvPr/>
        </p:nvGraphicFramePr>
        <p:xfrm>
          <a:off x="1057519" y="1570594"/>
          <a:ext cx="3000000" cy="3000000"/>
        </p:xfrm>
        <a:graphic>
          <a:graphicData uri="http://schemas.openxmlformats.org/drawingml/2006/table">
            <a:tbl>
              <a:tblPr>
                <a:noFill/>
                <a:tableStyleId>{88EC3FC0-B81C-46E6-B6FB-C112AA4440F1}</a:tableStyleId>
              </a:tblPr>
              <a:tblGrid>
                <a:gridCol w="1200150"/>
                <a:gridCol w="2571750"/>
                <a:gridCol w="2571750"/>
              </a:tblGrid>
              <a:tr h="285750">
                <a:tc>
                  <a:txBody>
                    <a:bodyPr/>
                    <a:lstStyle/>
                    <a:p>
                      <a:pPr indent="0" lvl="0" marL="0" rtl="0" algn="l">
                        <a:spcBef>
                          <a:spcPts val="0"/>
                        </a:spcBef>
                        <a:spcAft>
                          <a:spcPts val="0"/>
                        </a:spcAft>
                        <a:buNone/>
                      </a:pPr>
                      <a:r>
                        <a:rPr b="1" lang="en-GB" sz="1100"/>
                        <a:t>Pollutant</a:t>
                      </a:r>
                      <a:endParaRPr b="1" sz="1100"/>
                    </a:p>
                  </a:txBody>
                  <a:tcPr marT="68575" marB="68575" marR="68575" marL="68575"/>
                </a:tc>
                <a:tc>
                  <a:txBody>
                    <a:bodyPr/>
                    <a:lstStyle/>
                    <a:p>
                      <a:pPr indent="0" lvl="0" marL="0" rtl="0" algn="l">
                        <a:spcBef>
                          <a:spcPts val="0"/>
                        </a:spcBef>
                        <a:spcAft>
                          <a:spcPts val="0"/>
                        </a:spcAft>
                        <a:buNone/>
                      </a:pPr>
                      <a:r>
                        <a:rPr b="1" lang="en-GB" sz="1100"/>
                        <a:t>Premature deaths attributed (41 European countries)</a:t>
                      </a:r>
                      <a:endParaRPr b="1" sz="1100"/>
                    </a:p>
                  </a:txBody>
                  <a:tcPr marT="68575" marB="68575" marR="68575" marL="68575"/>
                </a:tc>
                <a:tc>
                  <a:txBody>
                    <a:bodyPr/>
                    <a:lstStyle/>
                    <a:p>
                      <a:pPr indent="0" lvl="0" marL="0" rtl="0" algn="l">
                        <a:spcBef>
                          <a:spcPts val="0"/>
                        </a:spcBef>
                        <a:spcAft>
                          <a:spcPts val="0"/>
                        </a:spcAft>
                        <a:buNone/>
                      </a:pPr>
                      <a:r>
                        <a:rPr b="1" lang="en-GB" sz="1100"/>
                        <a:t>Years of life lost (41 European countries)</a:t>
                      </a:r>
                      <a:endParaRPr b="1" sz="1100"/>
                    </a:p>
                  </a:txBody>
                  <a:tcPr marT="68575" marB="68575" marR="68575" marL="68575"/>
                </a:tc>
              </a:tr>
              <a:tr h="285750">
                <a:tc>
                  <a:txBody>
                    <a:bodyPr/>
                    <a:lstStyle/>
                    <a:p>
                      <a:pPr indent="0" lvl="0" marL="0" rtl="0" algn="l">
                        <a:spcBef>
                          <a:spcPts val="0"/>
                        </a:spcBef>
                        <a:spcAft>
                          <a:spcPts val="0"/>
                        </a:spcAft>
                        <a:buNone/>
                      </a:pPr>
                      <a:r>
                        <a:rPr b="1" lang="en-GB" sz="1100"/>
                        <a:t>PM</a:t>
                      </a:r>
                      <a:r>
                        <a:rPr b="1" baseline="-25000" lang="en-GB" sz="1100"/>
                        <a:t>2.5</a:t>
                      </a:r>
                      <a:endParaRPr b="1" baseline="-25000" sz="1100"/>
                    </a:p>
                  </a:txBody>
                  <a:tcPr marT="68575" marB="68575" marR="68575" marL="68575"/>
                </a:tc>
                <a:tc>
                  <a:txBody>
                    <a:bodyPr/>
                    <a:lstStyle/>
                    <a:p>
                      <a:pPr indent="0" lvl="0" marL="0" rtl="0" algn="l">
                        <a:lnSpc>
                          <a:spcPct val="115000"/>
                        </a:lnSpc>
                        <a:spcBef>
                          <a:spcPts val="0"/>
                        </a:spcBef>
                        <a:spcAft>
                          <a:spcPts val="0"/>
                        </a:spcAft>
                        <a:buNone/>
                      </a:pPr>
                      <a:r>
                        <a:rPr lang="en-GB" sz="1100">
                          <a:solidFill>
                            <a:schemeClr val="dk2"/>
                          </a:solidFill>
                          <a:highlight>
                            <a:schemeClr val="lt1"/>
                          </a:highlight>
                        </a:rPr>
                        <a:t>417 000</a:t>
                      </a:r>
                      <a:endParaRPr sz="1100"/>
                    </a:p>
                  </a:txBody>
                  <a:tcPr marT="68575" marB="68575" marR="68575" marL="68575"/>
                </a:tc>
                <a:tc>
                  <a:txBody>
                    <a:bodyPr/>
                    <a:lstStyle/>
                    <a:p>
                      <a:pPr indent="0" lvl="0" marL="0" rtl="0" algn="l">
                        <a:lnSpc>
                          <a:spcPct val="115000"/>
                        </a:lnSpc>
                        <a:spcBef>
                          <a:spcPts val="0"/>
                        </a:spcBef>
                        <a:spcAft>
                          <a:spcPts val="0"/>
                        </a:spcAft>
                        <a:buNone/>
                      </a:pPr>
                      <a:r>
                        <a:rPr lang="en-GB" sz="1100">
                          <a:solidFill>
                            <a:schemeClr val="dk2"/>
                          </a:solidFill>
                          <a:highlight>
                            <a:schemeClr val="lt1"/>
                          </a:highlight>
                        </a:rPr>
                        <a:t>55 000</a:t>
                      </a:r>
                      <a:endParaRPr sz="1100"/>
                    </a:p>
                  </a:txBody>
                  <a:tcPr marT="68575" marB="68575" marR="68575" marL="68575"/>
                </a:tc>
              </a:tr>
              <a:tr h="285750">
                <a:tc>
                  <a:txBody>
                    <a:bodyPr/>
                    <a:lstStyle/>
                    <a:p>
                      <a:pPr indent="0" lvl="0" marL="0" rtl="0" algn="l">
                        <a:spcBef>
                          <a:spcPts val="0"/>
                        </a:spcBef>
                        <a:spcAft>
                          <a:spcPts val="0"/>
                        </a:spcAft>
                        <a:buNone/>
                      </a:pPr>
                      <a:r>
                        <a:rPr b="1" lang="en-GB" sz="1100"/>
                        <a:t>NO</a:t>
                      </a:r>
                      <a:r>
                        <a:rPr b="1" baseline="-25000" lang="en-GB" sz="1100"/>
                        <a:t>2</a:t>
                      </a:r>
                      <a:endParaRPr b="1" baseline="-25000" sz="1100"/>
                    </a:p>
                  </a:txBody>
                  <a:tcPr marT="68575" marB="68575" marR="68575" marL="68575"/>
                </a:tc>
                <a:tc>
                  <a:txBody>
                    <a:bodyPr/>
                    <a:lstStyle/>
                    <a:p>
                      <a:pPr indent="0" lvl="0" marL="0" rtl="0" algn="l">
                        <a:lnSpc>
                          <a:spcPct val="115000"/>
                        </a:lnSpc>
                        <a:spcBef>
                          <a:spcPts val="0"/>
                        </a:spcBef>
                        <a:spcAft>
                          <a:spcPts val="0"/>
                        </a:spcAft>
                        <a:buNone/>
                      </a:pPr>
                      <a:r>
                        <a:rPr lang="en-GB" sz="1100">
                          <a:solidFill>
                            <a:schemeClr val="dk2"/>
                          </a:solidFill>
                          <a:highlight>
                            <a:schemeClr val="lt1"/>
                          </a:highlight>
                        </a:rPr>
                        <a:t>4 806 000 </a:t>
                      </a:r>
                      <a:endParaRPr sz="1100"/>
                    </a:p>
                  </a:txBody>
                  <a:tcPr marT="68575" marB="68575" marR="68575" marL="68575"/>
                </a:tc>
                <a:tc>
                  <a:txBody>
                    <a:bodyPr/>
                    <a:lstStyle/>
                    <a:p>
                      <a:pPr indent="0" lvl="0" marL="0" rtl="0" algn="l">
                        <a:lnSpc>
                          <a:spcPct val="115000"/>
                        </a:lnSpc>
                        <a:spcBef>
                          <a:spcPts val="0"/>
                        </a:spcBef>
                        <a:spcAft>
                          <a:spcPts val="0"/>
                        </a:spcAft>
                        <a:buNone/>
                      </a:pPr>
                      <a:r>
                        <a:rPr lang="en-GB" sz="1100">
                          <a:solidFill>
                            <a:schemeClr val="dk2"/>
                          </a:solidFill>
                          <a:highlight>
                            <a:schemeClr val="lt1"/>
                          </a:highlight>
                        </a:rPr>
                        <a:t>624 000 </a:t>
                      </a:r>
                      <a:endParaRPr sz="1100"/>
                    </a:p>
                  </a:txBody>
                  <a:tcPr marT="68575" marB="68575" marR="68575" marL="68575"/>
                </a:tc>
              </a:tr>
              <a:tr h="285750">
                <a:tc>
                  <a:txBody>
                    <a:bodyPr/>
                    <a:lstStyle/>
                    <a:p>
                      <a:pPr indent="0" lvl="0" marL="0" rtl="0" algn="l">
                        <a:spcBef>
                          <a:spcPts val="0"/>
                        </a:spcBef>
                        <a:spcAft>
                          <a:spcPts val="0"/>
                        </a:spcAft>
                        <a:buNone/>
                      </a:pPr>
                      <a:r>
                        <a:rPr b="1" lang="en-GB" sz="1100"/>
                        <a:t>BC</a:t>
                      </a:r>
                      <a:endParaRPr b="1" sz="1100"/>
                    </a:p>
                  </a:txBody>
                  <a:tcPr marT="68575" marB="68575" marR="68575" marL="68575"/>
                </a:tc>
                <a:tc>
                  <a:txBody>
                    <a:bodyPr/>
                    <a:lstStyle/>
                    <a:p>
                      <a:pPr indent="0" lvl="0" marL="0" rtl="0" algn="l">
                        <a:spcBef>
                          <a:spcPts val="0"/>
                        </a:spcBef>
                        <a:spcAft>
                          <a:spcPts val="0"/>
                        </a:spcAft>
                        <a:buNone/>
                      </a:pPr>
                      <a:r>
                        <a:rPr lang="en-GB" sz="1100"/>
                        <a:t>NA</a:t>
                      </a:r>
                      <a:endParaRPr sz="1100"/>
                    </a:p>
                  </a:txBody>
                  <a:tcPr marT="68575" marB="68575" marR="68575" marL="68575">
                    <a:solidFill>
                      <a:schemeClr val="lt1"/>
                    </a:solidFill>
                  </a:tcPr>
                </a:tc>
                <a:tc>
                  <a:txBody>
                    <a:bodyPr/>
                    <a:lstStyle/>
                    <a:p>
                      <a:pPr indent="0" lvl="0" marL="0" rtl="0" algn="l">
                        <a:spcBef>
                          <a:spcPts val="0"/>
                        </a:spcBef>
                        <a:spcAft>
                          <a:spcPts val="0"/>
                        </a:spcAft>
                        <a:buNone/>
                      </a:pPr>
                      <a:r>
                        <a:rPr lang="en-GB" sz="1100"/>
                        <a:t>NA</a:t>
                      </a:r>
                      <a:endParaRPr sz="1100"/>
                    </a:p>
                  </a:txBody>
                  <a:tcPr marT="68575" marB="68575" marR="68575" marL="68575">
                    <a:solidFill>
                      <a:schemeClr val="lt1"/>
                    </a:solidFill>
                  </a:tcPr>
                </a:tc>
              </a:tr>
            </a:tbl>
          </a:graphicData>
        </a:graphic>
      </p:graphicFrame>
      <p:sp>
        <p:nvSpPr>
          <p:cNvPr id="636" name="Google Shape;636;p78"/>
          <p:cNvSpPr txBox="1"/>
          <p:nvPr/>
        </p:nvSpPr>
        <p:spPr>
          <a:xfrm>
            <a:off x="340294" y="4639950"/>
            <a:ext cx="734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9"/>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pic>
        <p:nvPicPr>
          <p:cNvPr id="642" name="Google Shape;642;p79"/>
          <p:cNvPicPr preferRelativeResize="0"/>
          <p:nvPr/>
        </p:nvPicPr>
        <p:blipFill rotWithShape="1">
          <a:blip r:embed="rId3">
            <a:alphaModFix/>
          </a:blip>
          <a:srcRect b="0" l="0" r="0" t="0"/>
          <a:stretch/>
        </p:blipFill>
        <p:spPr>
          <a:xfrm>
            <a:off x="2759656" y="1630343"/>
            <a:ext cx="3529392" cy="2860781"/>
          </a:xfrm>
          <a:prstGeom prst="rect">
            <a:avLst/>
          </a:prstGeom>
          <a:noFill/>
          <a:ln>
            <a:noFill/>
          </a:ln>
        </p:spPr>
      </p:pic>
      <p:sp>
        <p:nvSpPr>
          <p:cNvPr id="643" name="Google Shape;643;p79"/>
          <p:cNvSpPr/>
          <p:nvPr/>
        </p:nvSpPr>
        <p:spPr>
          <a:xfrm>
            <a:off x="3441716" y="1913314"/>
            <a:ext cx="825300" cy="848700"/>
          </a:xfrm>
          <a:prstGeom prst="ellipse">
            <a:avLst/>
          </a:prstGeom>
          <a:noFill/>
          <a:ln cap="flat" cmpd="sng" w="57150">
            <a:solidFill>
              <a:srgbClr val="926D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4" name="Google Shape;644;p79"/>
          <p:cNvSpPr/>
          <p:nvPr/>
        </p:nvSpPr>
        <p:spPr>
          <a:xfrm>
            <a:off x="4948977" y="1316925"/>
            <a:ext cx="825300" cy="848700"/>
          </a:xfrm>
          <a:prstGeom prst="ellipse">
            <a:avLst/>
          </a:prstGeom>
          <a:noFill/>
          <a:ln cap="flat" cmpd="sng" w="57150">
            <a:solidFill>
              <a:srgbClr val="926D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5" name="Google Shape;645;p79"/>
          <p:cNvSpPr/>
          <p:nvPr/>
        </p:nvSpPr>
        <p:spPr>
          <a:xfrm>
            <a:off x="4339032" y="3673069"/>
            <a:ext cx="370500" cy="445800"/>
          </a:xfrm>
          <a:prstGeom prst="ellipse">
            <a:avLst/>
          </a:prstGeom>
          <a:noFill/>
          <a:ln cap="flat" cmpd="sng" w="57150">
            <a:solidFill>
              <a:srgbClr val="926D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6" name="Google Shape;646;p79"/>
          <p:cNvSpPr txBox="1"/>
          <p:nvPr/>
        </p:nvSpPr>
        <p:spPr>
          <a:xfrm>
            <a:off x="1489856" y="1357106"/>
            <a:ext cx="28491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26DA5"/>
              </a:buClr>
              <a:buSzPts val="2100"/>
              <a:buFont typeface="Calibri"/>
              <a:buNone/>
            </a:pPr>
            <a:r>
              <a:rPr b="1" lang="en-GB" sz="2100">
                <a:solidFill>
                  <a:srgbClr val="926DA5"/>
                </a:solidFill>
                <a:latin typeface="Calibri"/>
                <a:ea typeface="Calibri"/>
                <a:cs typeface="Calibri"/>
                <a:sym typeface="Calibri"/>
              </a:rPr>
              <a:t>Concentration (in air)</a:t>
            </a:r>
            <a:endParaRPr b="1" i="0" sz="2100" u="none" cap="none" strike="noStrike">
              <a:solidFill>
                <a:srgbClr val="926DA5"/>
              </a:solidFill>
              <a:latin typeface="Calibri"/>
              <a:ea typeface="Calibri"/>
              <a:cs typeface="Calibri"/>
              <a:sym typeface="Calibri"/>
            </a:endParaRPr>
          </a:p>
        </p:txBody>
      </p:sp>
      <p:sp>
        <p:nvSpPr>
          <p:cNvPr id="647" name="Google Shape;647;p79"/>
          <p:cNvSpPr txBox="1"/>
          <p:nvPr/>
        </p:nvSpPr>
        <p:spPr>
          <a:xfrm>
            <a:off x="5793123" y="1749506"/>
            <a:ext cx="1983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26DA5"/>
              </a:buClr>
              <a:buSzPts val="2100"/>
              <a:buFont typeface="Calibri"/>
              <a:buNone/>
            </a:pPr>
            <a:r>
              <a:rPr b="1" i="0" lang="en-GB" sz="2100" u="none" cap="none" strike="noStrike">
                <a:solidFill>
                  <a:srgbClr val="926DA5"/>
                </a:solidFill>
                <a:latin typeface="Calibri"/>
                <a:ea typeface="Calibri"/>
                <a:cs typeface="Calibri"/>
                <a:sym typeface="Calibri"/>
              </a:rPr>
              <a:t> </a:t>
            </a:r>
            <a:r>
              <a:rPr b="1" lang="en-GB" sz="2100">
                <a:solidFill>
                  <a:srgbClr val="926DA5"/>
                </a:solidFill>
                <a:latin typeface="Calibri"/>
                <a:ea typeface="Calibri"/>
                <a:cs typeface="Calibri"/>
                <a:sym typeface="Calibri"/>
              </a:rPr>
              <a:t>Emission</a:t>
            </a:r>
            <a:endParaRPr b="1" i="0" sz="2100" u="none" cap="none" strike="noStrike">
              <a:solidFill>
                <a:srgbClr val="926DA5"/>
              </a:solidFill>
              <a:latin typeface="Calibri"/>
              <a:ea typeface="Calibri"/>
              <a:cs typeface="Calibri"/>
              <a:sym typeface="Calibri"/>
            </a:endParaRPr>
          </a:p>
        </p:txBody>
      </p:sp>
      <p:sp>
        <p:nvSpPr>
          <p:cNvPr id="648" name="Google Shape;648;p79"/>
          <p:cNvSpPr txBox="1"/>
          <p:nvPr/>
        </p:nvSpPr>
        <p:spPr>
          <a:xfrm>
            <a:off x="4968315" y="3661969"/>
            <a:ext cx="12729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26DA5"/>
              </a:buClr>
              <a:buSzPts val="2100"/>
              <a:buFont typeface="Calibri"/>
              <a:buNone/>
            </a:pPr>
            <a:r>
              <a:rPr b="1" i="0" lang="en-GB" sz="2100" u="none" cap="none" strike="noStrike">
                <a:solidFill>
                  <a:srgbClr val="926DA5"/>
                </a:solidFill>
                <a:latin typeface="Calibri"/>
                <a:ea typeface="Calibri"/>
                <a:cs typeface="Calibri"/>
                <a:sym typeface="Calibri"/>
              </a:rPr>
              <a:t> </a:t>
            </a:r>
            <a:r>
              <a:rPr b="1" lang="en-GB" sz="2100">
                <a:solidFill>
                  <a:srgbClr val="926DA5"/>
                </a:solidFill>
                <a:latin typeface="Calibri"/>
                <a:ea typeface="Calibri"/>
                <a:cs typeface="Calibri"/>
                <a:sym typeface="Calibri"/>
              </a:rPr>
              <a:t>Exposure</a:t>
            </a:r>
            <a:endParaRPr b="1" i="0" sz="2100" u="none" cap="none" strike="noStrike">
              <a:solidFill>
                <a:srgbClr val="926DA5"/>
              </a:solidFill>
              <a:latin typeface="Calibri"/>
              <a:ea typeface="Calibri"/>
              <a:cs typeface="Calibri"/>
              <a:sym typeface="Calibri"/>
            </a:endParaRPr>
          </a:p>
        </p:txBody>
      </p:sp>
      <p:sp>
        <p:nvSpPr>
          <p:cNvPr id="649" name="Google Shape;649;p7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pollution</a:t>
            </a:r>
            <a:endParaRPr/>
          </a:p>
        </p:txBody>
      </p:sp>
      <p:sp>
        <p:nvSpPr>
          <p:cNvPr id="650" name="Google Shape;650;p79"/>
          <p:cNvSpPr txBox="1"/>
          <p:nvPr/>
        </p:nvSpPr>
        <p:spPr>
          <a:xfrm>
            <a:off x="1057519" y="2141456"/>
            <a:ext cx="14757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26DA5"/>
              </a:buClr>
              <a:buSzPts val="2100"/>
              <a:buFont typeface="Calibri"/>
              <a:buNone/>
            </a:pPr>
            <a:r>
              <a:rPr b="1" lang="en-GB" sz="2100">
                <a:solidFill>
                  <a:srgbClr val="926DA5"/>
                </a:solidFill>
                <a:latin typeface="Calibri"/>
                <a:ea typeface="Calibri"/>
                <a:cs typeface="Calibri"/>
                <a:sym typeface="Calibri"/>
              </a:rPr>
              <a:t>What is measured</a:t>
            </a:r>
            <a:endParaRPr b="1" i="0" sz="2100" u="none" cap="none" strike="noStrike">
              <a:solidFill>
                <a:srgbClr val="926DA5"/>
              </a:solidFill>
              <a:latin typeface="Calibri"/>
              <a:ea typeface="Calibri"/>
              <a:cs typeface="Calibri"/>
              <a:sym typeface="Calibri"/>
            </a:endParaRPr>
          </a:p>
        </p:txBody>
      </p:sp>
      <p:cxnSp>
        <p:nvCxnSpPr>
          <p:cNvPr id="651" name="Google Shape;651;p79"/>
          <p:cNvCxnSpPr>
            <a:stCxn id="650" idx="0"/>
          </p:cNvCxnSpPr>
          <p:nvPr/>
        </p:nvCxnSpPr>
        <p:spPr>
          <a:xfrm flipH="1" rot="10800000">
            <a:off x="1795369" y="1764056"/>
            <a:ext cx="315600" cy="377400"/>
          </a:xfrm>
          <a:prstGeom prst="straightConnector1">
            <a:avLst/>
          </a:prstGeom>
          <a:noFill/>
          <a:ln cap="flat" cmpd="sng" w="9525">
            <a:solidFill>
              <a:schemeClr val="dk2"/>
            </a:solidFill>
            <a:prstDash val="solid"/>
            <a:round/>
            <a:headEnd len="med" w="med" type="none"/>
            <a:tailEnd len="med" w="med" type="triangle"/>
          </a:ln>
        </p:spPr>
      </p:cxnSp>
      <p:sp>
        <p:nvSpPr>
          <p:cNvPr id="652" name="Google Shape;652;p79"/>
          <p:cNvSpPr txBox="1"/>
          <p:nvPr/>
        </p:nvSpPr>
        <p:spPr>
          <a:xfrm>
            <a:off x="6289050" y="3550375"/>
            <a:ext cx="198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926DA5"/>
                </a:solidFill>
                <a:latin typeface="Corbel"/>
                <a:ea typeface="Corbel"/>
                <a:cs typeface="Corbel"/>
                <a:sym typeface="Corbel"/>
              </a:rPr>
              <a:t>Where you are + what you breath in</a:t>
            </a:r>
            <a:endParaRPr>
              <a:solidFill>
                <a:srgbClr val="926DA5"/>
              </a:solidFill>
              <a:latin typeface="Corbel"/>
              <a:ea typeface="Corbel"/>
              <a:cs typeface="Corbel"/>
              <a:sym typeface="Corbel"/>
            </a:endParaRPr>
          </a:p>
        </p:txBody>
      </p:sp>
      <p:pic>
        <p:nvPicPr>
          <p:cNvPr id="653" name="Google Shape;653;p79"/>
          <p:cNvPicPr preferRelativeResize="0"/>
          <p:nvPr/>
        </p:nvPicPr>
        <p:blipFill>
          <a:blip r:embed="rId4">
            <a:alphaModFix/>
          </a:blip>
          <a:stretch>
            <a:fillRect/>
          </a:stretch>
        </p:blipFill>
        <p:spPr>
          <a:xfrm>
            <a:off x="6061525" y="2213854"/>
            <a:ext cx="1714596" cy="715800"/>
          </a:xfrm>
          <a:prstGeom prst="rect">
            <a:avLst/>
          </a:prstGeom>
          <a:noFill/>
          <a:ln>
            <a:noFill/>
          </a:ln>
        </p:spPr>
      </p:pic>
      <p:sp>
        <p:nvSpPr>
          <p:cNvPr id="654" name="Google Shape;654;p79"/>
          <p:cNvSpPr/>
          <p:nvPr/>
        </p:nvSpPr>
        <p:spPr>
          <a:xfrm>
            <a:off x="7261227" y="2213850"/>
            <a:ext cx="825300" cy="848700"/>
          </a:xfrm>
          <a:prstGeom prst="ellipse">
            <a:avLst/>
          </a:prstGeom>
          <a:noFill/>
          <a:ln cap="flat" cmpd="sng" w="57150">
            <a:solidFill>
              <a:srgbClr val="926D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80"/>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Nitrogen dioxide (NO</a:t>
            </a:r>
            <a:r>
              <a:rPr baseline="-25000" lang="en-GB"/>
              <a:t>2</a:t>
            </a:r>
            <a:r>
              <a:rPr lang="en-GB"/>
              <a:t>)</a:t>
            </a:r>
            <a:endParaRPr/>
          </a:p>
        </p:txBody>
      </p:sp>
      <p:sp>
        <p:nvSpPr>
          <p:cNvPr id="661" name="Google Shape;661;p80"/>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662" name="Google Shape;662;p80"/>
          <p:cNvSpPr txBox="1"/>
          <p:nvPr/>
        </p:nvSpPr>
        <p:spPr>
          <a:xfrm>
            <a:off x="1313831" y="4611413"/>
            <a:ext cx="7346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More information on: </a:t>
            </a:r>
            <a:r>
              <a:rPr lang="en-GB" sz="1100" u="sng">
                <a:solidFill>
                  <a:schemeClr val="hlink"/>
                </a:solidFill>
                <a:latin typeface="Corbel"/>
                <a:ea typeface="Corbel"/>
                <a:cs typeface="Corbel"/>
                <a:sym typeface="Corbel"/>
                <a:hlinkClick r:id="rId3"/>
              </a:rPr>
              <a:t>Together for Clean Air</a:t>
            </a:r>
            <a:endParaRPr sz="1100">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Disclaimer</a:t>
            </a:r>
            <a:endParaRPr/>
          </a:p>
        </p:txBody>
      </p:sp>
      <p:sp>
        <p:nvSpPr>
          <p:cNvPr id="468" name="Google Shape;468;p63"/>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This training was developed for the H2020 CompAIR project.</a:t>
            </a:r>
            <a:endParaRPr/>
          </a:p>
          <a:p>
            <a:pPr indent="0" lvl="0" marL="0" rtl="0" algn="l">
              <a:spcBef>
                <a:spcPts val="800"/>
              </a:spcBef>
              <a:spcAft>
                <a:spcPts val="0"/>
              </a:spcAft>
              <a:buNone/>
            </a:pPr>
            <a:r>
              <a:rPr lang="en-GB"/>
              <a:t>The training is meant for educational purposes related to air quality experiments with citizens. </a:t>
            </a:r>
            <a:endParaRPr/>
          </a:p>
          <a:p>
            <a:pPr indent="0" lvl="0" marL="0" rtl="0" algn="l">
              <a:spcBef>
                <a:spcPts val="800"/>
              </a:spcBef>
              <a:spcAft>
                <a:spcPts val="0"/>
              </a:spcAft>
              <a:buNone/>
            </a:pPr>
            <a:r>
              <a:t/>
            </a:r>
            <a:endParaRPr/>
          </a:p>
          <a:p>
            <a:pPr indent="0" lvl="0" marL="0" rtl="0" algn="just">
              <a:lnSpc>
                <a:spcPct val="115000"/>
              </a:lnSpc>
              <a:spcBef>
                <a:spcPts val="0"/>
              </a:spcBef>
              <a:spcAft>
                <a:spcPts val="0"/>
              </a:spcAft>
              <a:buClr>
                <a:schemeClr val="dk2"/>
              </a:buClr>
              <a:buSzPts val="800"/>
              <a:buFont typeface="Arial"/>
              <a:buNone/>
            </a:pPr>
            <a:r>
              <a:rPr lang="en-GB"/>
              <a:t>The CompAIR pilot’s can use these slides to educate the people who will participate in their pilot. A subset of slides may be selected as not all content might be of use for every pilot. Pilots are also encouraged to adapt the slides to their specific needs (e.g. a map with air quality in Europe is presented in the slides, but a regional map will provide much more specific information for the pilots).</a:t>
            </a:r>
            <a:endParaRPr/>
          </a:p>
        </p:txBody>
      </p:sp>
      <p:sp>
        <p:nvSpPr>
          <p:cNvPr id="469" name="Google Shape;469;p6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81"/>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What is NO2?</a:t>
            </a:r>
            <a:endParaRPr/>
          </a:p>
        </p:txBody>
      </p:sp>
      <p:sp>
        <p:nvSpPr>
          <p:cNvPr id="669" name="Google Shape;669;p81"/>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200">
                <a:solidFill>
                  <a:srgbClr val="3B363B"/>
                </a:solidFill>
                <a:latin typeface="Montserrat"/>
                <a:ea typeface="Montserrat"/>
                <a:cs typeface="Montserrat"/>
                <a:sym typeface="Montserrat"/>
              </a:rPr>
              <a:t>Nitrogen dioxide =</a:t>
            </a:r>
            <a:endParaRPr sz="1200">
              <a:solidFill>
                <a:srgbClr val="3B363B"/>
              </a:solidFill>
              <a:latin typeface="Montserrat"/>
              <a:ea typeface="Montserrat"/>
              <a:cs typeface="Montserrat"/>
              <a:sym typeface="Montserrat"/>
            </a:endParaRPr>
          </a:p>
          <a:p>
            <a:pPr indent="-241300" lvl="0" marL="342900" rtl="0" algn="l">
              <a:spcBef>
                <a:spcPts val="800"/>
              </a:spcBef>
              <a:spcAft>
                <a:spcPts val="0"/>
              </a:spcAft>
              <a:buClr>
                <a:srgbClr val="3B363B"/>
              </a:buClr>
              <a:buSzPts val="1200"/>
              <a:buFont typeface="Montserrat"/>
              <a:buChar char="•"/>
            </a:pPr>
            <a:r>
              <a:rPr lang="en-GB" sz="1200">
                <a:solidFill>
                  <a:srgbClr val="3B363B"/>
                </a:solidFill>
                <a:latin typeface="Montserrat"/>
                <a:ea typeface="Montserrat"/>
                <a:cs typeface="Montserrat"/>
                <a:sym typeface="Montserrat"/>
              </a:rPr>
              <a:t>a harmful gas</a:t>
            </a:r>
            <a:endParaRPr sz="1200">
              <a:solidFill>
                <a:srgbClr val="3B363B"/>
              </a:solidFill>
              <a:latin typeface="Montserrat"/>
              <a:ea typeface="Montserrat"/>
              <a:cs typeface="Montserrat"/>
              <a:sym typeface="Montserrat"/>
            </a:endParaRPr>
          </a:p>
          <a:p>
            <a:pPr indent="-241300" lvl="0" marL="342900" rtl="0" algn="l">
              <a:spcBef>
                <a:spcPts val="0"/>
              </a:spcBef>
              <a:spcAft>
                <a:spcPts val="0"/>
              </a:spcAft>
              <a:buClr>
                <a:srgbClr val="3B363B"/>
              </a:buClr>
              <a:buSzPts val="1200"/>
              <a:buFont typeface="Montserrat"/>
              <a:buChar char="•"/>
            </a:pPr>
            <a:r>
              <a:rPr lang="en-GB" sz="1200">
                <a:solidFill>
                  <a:srgbClr val="3B363B"/>
                </a:solidFill>
                <a:latin typeface="Montserrat"/>
                <a:ea typeface="Montserrat"/>
                <a:cs typeface="Montserrat"/>
                <a:sym typeface="Montserrat"/>
              </a:rPr>
              <a:t>released during high temperature combustion</a:t>
            </a:r>
            <a:endParaRPr sz="1900"/>
          </a:p>
        </p:txBody>
      </p:sp>
      <p:sp>
        <p:nvSpPr>
          <p:cNvPr id="670" name="Google Shape;670;p8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671" name="Google Shape;671;p81"/>
          <p:cNvPicPr preferRelativeResize="0"/>
          <p:nvPr/>
        </p:nvPicPr>
        <p:blipFill rotWithShape="1">
          <a:blip r:embed="rId3">
            <a:alphaModFix/>
          </a:blip>
          <a:srcRect b="0" l="0" r="0" t="0"/>
          <a:stretch/>
        </p:blipFill>
        <p:spPr>
          <a:xfrm>
            <a:off x="1057519" y="1958963"/>
            <a:ext cx="5234288" cy="2800594"/>
          </a:xfrm>
          <a:prstGeom prst="rect">
            <a:avLst/>
          </a:prstGeom>
          <a:noFill/>
          <a:ln>
            <a:noFill/>
          </a:ln>
        </p:spPr>
      </p:pic>
      <p:sp>
        <p:nvSpPr>
          <p:cNvPr id="672" name="Google Shape;672;p81"/>
          <p:cNvSpPr txBox="1"/>
          <p:nvPr/>
        </p:nvSpPr>
        <p:spPr>
          <a:xfrm>
            <a:off x="1057519" y="4019100"/>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Countryside</a:t>
            </a:r>
            <a:endParaRPr sz="1200">
              <a:latin typeface="Corbel"/>
              <a:ea typeface="Corbel"/>
              <a:cs typeface="Corbel"/>
              <a:sym typeface="Corbel"/>
            </a:endParaRPr>
          </a:p>
        </p:txBody>
      </p:sp>
      <p:sp>
        <p:nvSpPr>
          <p:cNvPr id="673" name="Google Shape;673;p81"/>
          <p:cNvSpPr txBox="1"/>
          <p:nvPr/>
        </p:nvSpPr>
        <p:spPr>
          <a:xfrm>
            <a:off x="2894306" y="2921663"/>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City</a:t>
            </a:r>
            <a:endParaRPr sz="1200">
              <a:latin typeface="Corbel"/>
              <a:ea typeface="Corbel"/>
              <a:cs typeface="Corbel"/>
              <a:sym typeface="Corbel"/>
            </a:endParaRPr>
          </a:p>
        </p:txBody>
      </p:sp>
      <p:sp>
        <p:nvSpPr>
          <p:cNvPr id="674" name="Google Shape;674;p81"/>
          <p:cNvSpPr txBox="1"/>
          <p:nvPr/>
        </p:nvSpPr>
        <p:spPr>
          <a:xfrm>
            <a:off x="4802850" y="2921663"/>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Traffic</a:t>
            </a:r>
            <a:endParaRPr sz="1200">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2"/>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Sources</a:t>
            </a:r>
            <a:endParaRPr/>
          </a:p>
        </p:txBody>
      </p:sp>
      <p:sp>
        <p:nvSpPr>
          <p:cNvPr id="681" name="Google Shape;681;p82"/>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215900" lvl="1" marL="431800" rtl="0" algn="l">
              <a:spcBef>
                <a:spcPts val="0"/>
              </a:spcBef>
              <a:spcAft>
                <a:spcPts val="0"/>
              </a:spcAft>
              <a:buClr>
                <a:schemeClr val="dk2"/>
              </a:buClr>
              <a:buSzPts val="1200"/>
              <a:buFont typeface="Calibri"/>
              <a:buChar char="•"/>
            </a:pPr>
            <a:r>
              <a:rPr b="1" lang="en-GB" sz="1700">
                <a:solidFill>
                  <a:schemeClr val="dk2"/>
                </a:solidFill>
                <a:latin typeface="Calibri"/>
                <a:ea typeface="Calibri"/>
                <a:cs typeface="Calibri"/>
                <a:sym typeface="Calibri"/>
              </a:rPr>
              <a:t>Traffic</a:t>
            </a:r>
            <a:r>
              <a:rPr lang="en-GB" sz="1700">
                <a:solidFill>
                  <a:schemeClr val="dk2"/>
                </a:solidFill>
                <a:latin typeface="Calibri"/>
                <a:ea typeface="Calibri"/>
                <a:cs typeface="Calibri"/>
                <a:sym typeface="Calibri"/>
              </a:rPr>
              <a:t> is the main source (diesel engines)</a:t>
            </a:r>
            <a:endParaRPr sz="1100">
              <a:solidFill>
                <a:schemeClr val="dk2"/>
              </a:solidFill>
              <a:latin typeface="Arial"/>
              <a:ea typeface="Arial"/>
              <a:cs typeface="Arial"/>
              <a:sym typeface="Arial"/>
            </a:endParaRPr>
          </a:p>
          <a:p>
            <a:pPr indent="-139700" lvl="1" marL="431800" rtl="0" algn="l">
              <a:spcBef>
                <a:spcPts val="200"/>
              </a:spcBef>
              <a:spcAft>
                <a:spcPts val="0"/>
              </a:spcAft>
              <a:buClr>
                <a:srgbClr val="7F7F7F"/>
              </a:buClr>
              <a:buSzPts val="1200"/>
              <a:buFont typeface="Calibri"/>
              <a:buNone/>
            </a:pPr>
            <a:r>
              <a:t/>
            </a:r>
            <a:endParaRPr sz="1700">
              <a:solidFill>
                <a:schemeClr val="dk2"/>
              </a:solidFill>
              <a:latin typeface="Calibri"/>
              <a:ea typeface="Calibri"/>
              <a:cs typeface="Calibri"/>
              <a:sym typeface="Calibri"/>
            </a:endParaRPr>
          </a:p>
          <a:p>
            <a:pPr indent="-215900" lvl="1" marL="431800" rtl="0" algn="l">
              <a:spcBef>
                <a:spcPts val="200"/>
              </a:spcBef>
              <a:spcAft>
                <a:spcPts val="0"/>
              </a:spcAft>
              <a:buClr>
                <a:schemeClr val="dk2"/>
              </a:buClr>
              <a:buSzPts val="1200"/>
              <a:buFont typeface="Calibri"/>
              <a:buChar char="•"/>
            </a:pPr>
            <a:r>
              <a:rPr lang="en-GB" sz="1700">
                <a:solidFill>
                  <a:schemeClr val="dk2"/>
                </a:solidFill>
                <a:latin typeface="Calibri"/>
                <a:ea typeface="Calibri"/>
                <a:cs typeface="Calibri"/>
                <a:sym typeface="Calibri"/>
              </a:rPr>
              <a:t>The relative importance of traffic continues to increase</a:t>
            </a:r>
            <a:endParaRPr sz="1100">
              <a:solidFill>
                <a:schemeClr val="dk2"/>
              </a:solidFill>
              <a:latin typeface="Arial"/>
              <a:ea typeface="Arial"/>
              <a:cs typeface="Arial"/>
              <a:sym typeface="Arial"/>
            </a:endParaRPr>
          </a:p>
          <a:p>
            <a:pPr indent="0" lvl="0" marL="0" rtl="0" algn="l">
              <a:spcBef>
                <a:spcPts val="800"/>
              </a:spcBef>
              <a:spcAft>
                <a:spcPts val="0"/>
              </a:spcAft>
              <a:buNone/>
            </a:pPr>
            <a:r>
              <a:t/>
            </a:r>
            <a:endParaRPr/>
          </a:p>
        </p:txBody>
      </p:sp>
      <p:sp>
        <p:nvSpPr>
          <p:cNvPr id="682" name="Google Shape;682;p8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683" name="Google Shape;683;p82"/>
          <p:cNvPicPr preferRelativeResize="0"/>
          <p:nvPr/>
        </p:nvPicPr>
        <p:blipFill rotWithShape="1">
          <a:blip r:embed="rId3">
            <a:alphaModFix/>
          </a:blip>
          <a:srcRect b="0" l="0" r="0" t="0"/>
          <a:stretch/>
        </p:blipFill>
        <p:spPr>
          <a:xfrm>
            <a:off x="1136250" y="2649452"/>
            <a:ext cx="4630219" cy="1990500"/>
          </a:xfrm>
          <a:prstGeom prst="rect">
            <a:avLst/>
          </a:prstGeom>
          <a:noFill/>
          <a:ln>
            <a:noFill/>
          </a:ln>
        </p:spPr>
      </p:pic>
      <p:sp>
        <p:nvSpPr>
          <p:cNvPr id="684" name="Google Shape;684;p82"/>
          <p:cNvSpPr txBox="1"/>
          <p:nvPr/>
        </p:nvSpPr>
        <p:spPr>
          <a:xfrm>
            <a:off x="1296750" y="4162650"/>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Traffic</a:t>
            </a:r>
            <a:endParaRPr sz="1200">
              <a:latin typeface="Corbel"/>
              <a:ea typeface="Corbel"/>
              <a:cs typeface="Corbel"/>
              <a:sym typeface="Corbel"/>
            </a:endParaRPr>
          </a:p>
        </p:txBody>
      </p:sp>
      <p:sp>
        <p:nvSpPr>
          <p:cNvPr id="685" name="Google Shape;685;p82"/>
          <p:cNvSpPr txBox="1"/>
          <p:nvPr/>
        </p:nvSpPr>
        <p:spPr>
          <a:xfrm>
            <a:off x="2939484" y="4162650"/>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Industry</a:t>
            </a:r>
            <a:endParaRPr sz="1200">
              <a:latin typeface="Corbel"/>
              <a:ea typeface="Corbel"/>
              <a:cs typeface="Corbel"/>
              <a:sym typeface="Corbel"/>
            </a:endParaRPr>
          </a:p>
        </p:txBody>
      </p:sp>
      <p:sp>
        <p:nvSpPr>
          <p:cNvPr id="686" name="Google Shape;686;p82"/>
          <p:cNvSpPr txBox="1"/>
          <p:nvPr/>
        </p:nvSpPr>
        <p:spPr>
          <a:xfrm>
            <a:off x="4443994" y="3978150"/>
            <a:ext cx="1136400" cy="5079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Agri- &amp; horticulture</a:t>
            </a:r>
            <a:endParaRPr sz="1200">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8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a:t>
            </a:r>
            <a:endParaRPr/>
          </a:p>
        </p:txBody>
      </p:sp>
      <p:sp>
        <p:nvSpPr>
          <p:cNvPr id="693" name="Google Shape;693;p83"/>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694" name="Google Shape;694;p8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695" name="Google Shape;695;p83"/>
          <p:cNvPicPr preferRelativeResize="0"/>
          <p:nvPr/>
        </p:nvPicPr>
        <p:blipFill>
          <a:blip r:embed="rId3">
            <a:alphaModFix/>
          </a:blip>
          <a:stretch>
            <a:fillRect/>
          </a:stretch>
        </p:blipFill>
        <p:spPr>
          <a:xfrm>
            <a:off x="1136250" y="1174506"/>
            <a:ext cx="6930901" cy="3465450"/>
          </a:xfrm>
          <a:prstGeom prst="rect">
            <a:avLst/>
          </a:prstGeom>
          <a:noFill/>
          <a:ln>
            <a:noFill/>
          </a:ln>
        </p:spPr>
      </p:pic>
      <p:sp>
        <p:nvSpPr>
          <p:cNvPr id="696" name="Google Shape;696;p83"/>
          <p:cNvSpPr txBox="1"/>
          <p:nvPr/>
        </p:nvSpPr>
        <p:spPr>
          <a:xfrm>
            <a:off x="1136250" y="4639950"/>
            <a:ext cx="73491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None/>
            </a:pPr>
            <a:r>
              <a:rPr lang="en-GB" sz="1100">
                <a:latin typeface="Corbel"/>
                <a:ea typeface="Corbel"/>
                <a:cs typeface="Corbel"/>
                <a:sym typeface="Corbel"/>
              </a:rPr>
              <a:t>Source: EPA Victoria State Government of Victoria</a:t>
            </a:r>
            <a:endParaRPr sz="1100">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Current situation</a:t>
            </a:r>
            <a:endParaRPr/>
          </a:p>
        </p:txBody>
      </p:sp>
      <p:sp>
        <p:nvSpPr>
          <p:cNvPr id="703" name="Google Shape;703;p84"/>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NO</a:t>
            </a:r>
            <a:r>
              <a:rPr baseline="-25000" lang="en-GB"/>
              <a:t>2</a:t>
            </a:r>
            <a:endParaRPr baseline="-25000"/>
          </a:p>
        </p:txBody>
      </p:sp>
      <p:sp>
        <p:nvSpPr>
          <p:cNvPr id="704" name="Google Shape;704;p8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705" name="Google Shape;705;p84"/>
          <p:cNvPicPr preferRelativeResize="0"/>
          <p:nvPr/>
        </p:nvPicPr>
        <p:blipFill>
          <a:blip r:embed="rId3">
            <a:alphaModFix/>
          </a:blip>
          <a:stretch>
            <a:fillRect/>
          </a:stretch>
        </p:blipFill>
        <p:spPr>
          <a:xfrm>
            <a:off x="3716122" y="-28220"/>
            <a:ext cx="5427877" cy="5143499"/>
          </a:xfrm>
          <a:prstGeom prst="rect">
            <a:avLst/>
          </a:prstGeom>
          <a:noFill/>
          <a:ln>
            <a:noFill/>
          </a:ln>
        </p:spPr>
      </p:pic>
      <p:sp>
        <p:nvSpPr>
          <p:cNvPr id="706" name="Google Shape;706;p84"/>
          <p:cNvSpPr txBox="1"/>
          <p:nvPr/>
        </p:nvSpPr>
        <p:spPr>
          <a:xfrm>
            <a:off x="340219" y="4510350"/>
            <a:ext cx="3375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5"/>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Particulate matter (PM)</a:t>
            </a:r>
            <a:endParaRPr/>
          </a:p>
        </p:txBody>
      </p:sp>
      <p:sp>
        <p:nvSpPr>
          <p:cNvPr id="713" name="Google Shape;713;p85"/>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714" name="Google Shape;714;p85"/>
          <p:cNvSpPr txBox="1"/>
          <p:nvPr/>
        </p:nvSpPr>
        <p:spPr>
          <a:xfrm>
            <a:off x="1313831" y="4611413"/>
            <a:ext cx="7346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More information on: </a:t>
            </a:r>
            <a:r>
              <a:rPr lang="en-GB" sz="1100" u="sng">
                <a:solidFill>
                  <a:schemeClr val="hlink"/>
                </a:solidFill>
                <a:latin typeface="Corbel"/>
                <a:ea typeface="Corbel"/>
                <a:cs typeface="Corbel"/>
                <a:sym typeface="Corbel"/>
                <a:hlinkClick r:id="rId3"/>
              </a:rPr>
              <a:t>Together for Clean Air</a:t>
            </a:r>
            <a:endParaRPr sz="1100">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6"/>
          <p:cNvSpPr txBox="1"/>
          <p:nvPr>
            <p:ph type="title"/>
          </p:nvPr>
        </p:nvSpPr>
        <p:spPr>
          <a:xfrm>
            <a:off x="1726711" y="444050"/>
            <a:ext cx="5562000" cy="837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chemeClr val="dk1"/>
              </a:buClr>
              <a:buSzPts val="2800"/>
              <a:buFont typeface="Calibri"/>
              <a:buNone/>
            </a:pPr>
            <a:r>
              <a:rPr lang="en-GB"/>
              <a:t>What is PM?</a:t>
            </a:r>
            <a:endParaRPr/>
          </a:p>
        </p:txBody>
      </p:sp>
      <p:pic>
        <p:nvPicPr>
          <p:cNvPr id="720" name="Google Shape;720;p86"/>
          <p:cNvPicPr preferRelativeResize="0"/>
          <p:nvPr/>
        </p:nvPicPr>
        <p:blipFill rotWithShape="1">
          <a:blip r:embed="rId3">
            <a:alphaModFix/>
          </a:blip>
          <a:srcRect b="0" l="0" r="0" t="0"/>
          <a:stretch/>
        </p:blipFill>
        <p:spPr>
          <a:xfrm>
            <a:off x="1076175" y="961818"/>
            <a:ext cx="4532719" cy="3163619"/>
          </a:xfrm>
          <a:prstGeom prst="rect">
            <a:avLst/>
          </a:prstGeom>
          <a:noFill/>
          <a:ln>
            <a:noFill/>
          </a:ln>
        </p:spPr>
      </p:pic>
      <p:pic>
        <p:nvPicPr>
          <p:cNvPr id="721" name="Google Shape;721;p86"/>
          <p:cNvPicPr preferRelativeResize="0"/>
          <p:nvPr/>
        </p:nvPicPr>
        <p:blipFill rotWithShape="1">
          <a:blip r:embed="rId4">
            <a:alphaModFix/>
          </a:blip>
          <a:srcRect b="0" l="0" r="0" t="0"/>
          <a:stretch/>
        </p:blipFill>
        <p:spPr>
          <a:xfrm>
            <a:off x="5477220" y="2571750"/>
            <a:ext cx="3590018" cy="2331881"/>
          </a:xfrm>
          <a:prstGeom prst="rect">
            <a:avLst/>
          </a:prstGeom>
          <a:noFill/>
          <a:ln>
            <a:noFill/>
          </a:ln>
        </p:spPr>
      </p:pic>
      <p:sp>
        <p:nvSpPr>
          <p:cNvPr id="722" name="Google Shape;722;p86"/>
          <p:cNvSpPr txBox="1"/>
          <p:nvPr/>
        </p:nvSpPr>
        <p:spPr>
          <a:xfrm>
            <a:off x="5477213" y="4330106"/>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Countryside</a:t>
            </a:r>
            <a:endParaRPr sz="1200">
              <a:latin typeface="Corbel"/>
              <a:ea typeface="Corbel"/>
              <a:cs typeface="Corbel"/>
              <a:sym typeface="Corbel"/>
            </a:endParaRPr>
          </a:p>
        </p:txBody>
      </p:sp>
      <p:sp>
        <p:nvSpPr>
          <p:cNvPr id="723" name="Google Shape;723;p86"/>
          <p:cNvSpPr txBox="1"/>
          <p:nvPr/>
        </p:nvSpPr>
        <p:spPr>
          <a:xfrm>
            <a:off x="6602400" y="3224306"/>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City</a:t>
            </a:r>
            <a:endParaRPr sz="1200">
              <a:latin typeface="Corbel"/>
              <a:ea typeface="Corbel"/>
              <a:cs typeface="Corbel"/>
              <a:sym typeface="Corbel"/>
            </a:endParaRPr>
          </a:p>
        </p:txBody>
      </p:sp>
      <p:sp>
        <p:nvSpPr>
          <p:cNvPr id="724" name="Google Shape;724;p86"/>
          <p:cNvSpPr txBox="1"/>
          <p:nvPr/>
        </p:nvSpPr>
        <p:spPr>
          <a:xfrm>
            <a:off x="8043488" y="3547631"/>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Traffic</a:t>
            </a:r>
            <a:endParaRPr sz="1200">
              <a:latin typeface="Corbel"/>
              <a:ea typeface="Corbel"/>
              <a:cs typeface="Corbel"/>
              <a:sym typeface="Corbe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87"/>
          <p:cNvSpPr txBox="1"/>
          <p:nvPr>
            <p:ph type="title"/>
          </p:nvPr>
        </p:nvSpPr>
        <p:spPr>
          <a:xfrm>
            <a:off x="1726711" y="444050"/>
            <a:ext cx="5562000" cy="837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chemeClr val="dk1"/>
              </a:buClr>
              <a:buSzPts val="2800"/>
              <a:buFont typeface="Calibri"/>
              <a:buNone/>
            </a:pPr>
            <a:r>
              <a:rPr lang="en-GB"/>
              <a:t>What is PM?</a:t>
            </a:r>
            <a:endParaRPr/>
          </a:p>
        </p:txBody>
      </p:sp>
      <p:sp>
        <p:nvSpPr>
          <p:cNvPr id="730" name="Google Shape;730;p87"/>
          <p:cNvSpPr txBox="1"/>
          <p:nvPr>
            <p:ph idx="1" type="body"/>
          </p:nvPr>
        </p:nvSpPr>
        <p:spPr>
          <a:xfrm>
            <a:off x="1508983" y="1220737"/>
            <a:ext cx="6184800" cy="2754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None/>
            </a:pPr>
            <a:r>
              <a:rPr lang="en-GB" sz="2400"/>
              <a:t>Particulate Matter is a</a:t>
            </a:r>
            <a:r>
              <a:rPr lang="en-GB" sz="2600">
                <a:solidFill>
                  <a:srgbClr val="92D050"/>
                </a:solidFill>
              </a:rPr>
              <a:t> </a:t>
            </a:r>
            <a:r>
              <a:rPr lang="en-GB" sz="2600">
                <a:solidFill>
                  <a:srgbClr val="00B050"/>
                </a:solidFill>
              </a:rPr>
              <a:t>M</a:t>
            </a:r>
            <a:r>
              <a:rPr lang="en-GB" sz="2600">
                <a:solidFill>
                  <a:srgbClr val="FF0000"/>
                </a:solidFill>
              </a:rPr>
              <a:t>I</a:t>
            </a:r>
            <a:r>
              <a:rPr lang="en-GB" sz="2600">
                <a:solidFill>
                  <a:srgbClr val="00B0F0"/>
                </a:solidFill>
              </a:rPr>
              <a:t>X</a:t>
            </a:r>
            <a:r>
              <a:rPr lang="en-GB" sz="2600">
                <a:solidFill>
                  <a:srgbClr val="92D050"/>
                </a:solidFill>
              </a:rPr>
              <a:t>:</a:t>
            </a:r>
            <a:endParaRPr sz="2400" u="sng">
              <a:solidFill>
                <a:srgbClr val="FF0000"/>
              </a:solidFill>
            </a:endParaRPr>
          </a:p>
          <a:p>
            <a:pPr indent="-139700" lvl="0" marL="0" rtl="0" algn="l">
              <a:lnSpc>
                <a:spcPct val="90000"/>
              </a:lnSpc>
              <a:spcBef>
                <a:spcPts val="0"/>
              </a:spcBef>
              <a:spcAft>
                <a:spcPts val="0"/>
              </a:spcAft>
              <a:buClr>
                <a:srgbClr val="FF0000"/>
              </a:buClr>
              <a:buSzPts val="2200"/>
              <a:buFont typeface="Calibri"/>
              <a:buChar char="•"/>
            </a:pPr>
            <a:r>
              <a:rPr lang="en-GB" sz="2400" u="sng">
                <a:solidFill>
                  <a:srgbClr val="FF0000"/>
                </a:solidFill>
              </a:rPr>
              <a:t>Primary</a:t>
            </a:r>
            <a:r>
              <a:rPr lang="en-GB" sz="2400"/>
              <a:t> particles (emitted straight into the air)</a:t>
            </a:r>
            <a:endParaRPr/>
          </a:p>
          <a:p>
            <a:pPr indent="-215900" lvl="1" marL="431800" rtl="0" algn="l">
              <a:lnSpc>
                <a:spcPct val="90000"/>
              </a:lnSpc>
              <a:spcBef>
                <a:spcPts val="200"/>
              </a:spcBef>
              <a:spcAft>
                <a:spcPts val="0"/>
              </a:spcAft>
              <a:buClr>
                <a:srgbClr val="7F7F7F"/>
              </a:buClr>
              <a:buSzPts val="1800"/>
              <a:buFont typeface="Calibri"/>
              <a:buChar char="•"/>
            </a:pPr>
            <a:r>
              <a:rPr lang="en-GB" sz="2400"/>
              <a:t>Wood smoke, diesel soot, road dust,…</a:t>
            </a:r>
            <a:endParaRPr/>
          </a:p>
          <a:p>
            <a:pPr indent="-101600" lvl="1" marL="431800" rtl="0" algn="l">
              <a:lnSpc>
                <a:spcPct val="90000"/>
              </a:lnSpc>
              <a:spcBef>
                <a:spcPts val="200"/>
              </a:spcBef>
              <a:spcAft>
                <a:spcPts val="0"/>
              </a:spcAft>
              <a:buClr>
                <a:srgbClr val="7F7F7F"/>
              </a:buClr>
              <a:buSzPts val="1800"/>
              <a:buFont typeface="Calibri"/>
              <a:buNone/>
            </a:pPr>
            <a:r>
              <a:t/>
            </a:r>
            <a:endParaRPr sz="2400"/>
          </a:p>
          <a:p>
            <a:pPr indent="-139700" lvl="0" marL="0" rtl="0" algn="l">
              <a:lnSpc>
                <a:spcPct val="90000"/>
              </a:lnSpc>
              <a:spcBef>
                <a:spcPts val="200"/>
              </a:spcBef>
              <a:spcAft>
                <a:spcPts val="0"/>
              </a:spcAft>
              <a:buClr>
                <a:srgbClr val="00B050"/>
              </a:buClr>
              <a:buSzPts val="2200"/>
              <a:buFont typeface="Calibri"/>
              <a:buChar char="•"/>
            </a:pPr>
            <a:r>
              <a:rPr lang="en-GB" sz="2400" u="sng">
                <a:solidFill>
                  <a:srgbClr val="00B050"/>
                </a:solidFill>
              </a:rPr>
              <a:t>Secondary</a:t>
            </a:r>
            <a:r>
              <a:rPr lang="en-GB" sz="2400"/>
              <a:t> particles (formed after reactions in the air)</a:t>
            </a:r>
            <a:endParaRPr/>
          </a:p>
          <a:p>
            <a:pPr indent="-215900" lvl="1" marL="431800" rtl="0" algn="l">
              <a:lnSpc>
                <a:spcPct val="90000"/>
              </a:lnSpc>
              <a:spcBef>
                <a:spcPts val="200"/>
              </a:spcBef>
              <a:spcAft>
                <a:spcPts val="0"/>
              </a:spcAft>
              <a:buClr>
                <a:srgbClr val="7F7F7F"/>
              </a:buClr>
              <a:buSzPts val="1800"/>
              <a:buFont typeface="Calibri"/>
              <a:buChar char="•"/>
            </a:pPr>
            <a:r>
              <a:rPr lang="en-GB" sz="2400"/>
              <a:t>Ammonium salts</a:t>
            </a:r>
            <a:endParaRPr sz="2400"/>
          </a:p>
          <a:p>
            <a:pPr indent="-101600" lvl="1" marL="431800" rtl="0" algn="l">
              <a:lnSpc>
                <a:spcPct val="90000"/>
              </a:lnSpc>
              <a:spcBef>
                <a:spcPts val="200"/>
              </a:spcBef>
              <a:spcAft>
                <a:spcPts val="0"/>
              </a:spcAft>
              <a:buClr>
                <a:srgbClr val="7F7F7F"/>
              </a:buClr>
              <a:buSzPts val="1800"/>
              <a:buFont typeface="Calibri"/>
              <a:buNone/>
            </a:pPr>
            <a:r>
              <a:t/>
            </a:r>
            <a:endParaRPr sz="2400"/>
          </a:p>
          <a:p>
            <a:pPr indent="-139700" lvl="0" marL="0" rtl="0" algn="l">
              <a:lnSpc>
                <a:spcPct val="90000"/>
              </a:lnSpc>
              <a:spcBef>
                <a:spcPts val="200"/>
              </a:spcBef>
              <a:spcAft>
                <a:spcPts val="0"/>
              </a:spcAft>
              <a:buClr>
                <a:srgbClr val="00B0F0"/>
              </a:buClr>
              <a:buSzPts val="2200"/>
              <a:buFont typeface="Calibri"/>
              <a:buChar char="•"/>
            </a:pPr>
            <a:r>
              <a:rPr lang="en-GB" sz="2400" u="sng">
                <a:solidFill>
                  <a:srgbClr val="00B0F0"/>
                </a:solidFill>
              </a:rPr>
              <a:t>Natural</a:t>
            </a:r>
            <a:r>
              <a:rPr lang="en-GB" sz="2400"/>
              <a:t> particles </a:t>
            </a:r>
            <a:endParaRPr/>
          </a:p>
          <a:p>
            <a:pPr indent="-215900" lvl="1" marL="431800" rtl="0" algn="l">
              <a:lnSpc>
                <a:spcPct val="90000"/>
              </a:lnSpc>
              <a:spcBef>
                <a:spcPts val="200"/>
              </a:spcBef>
              <a:spcAft>
                <a:spcPts val="0"/>
              </a:spcAft>
              <a:buClr>
                <a:srgbClr val="7F7F7F"/>
              </a:buClr>
              <a:buSzPts val="1800"/>
              <a:buFont typeface="Calibri"/>
              <a:buChar char="•"/>
            </a:pPr>
            <a:r>
              <a:rPr lang="en-GB" sz="2400"/>
              <a:t>Sea salt, Sahara dust,…</a:t>
            </a:r>
            <a:endParaRPr/>
          </a:p>
        </p:txBody>
      </p:sp>
      <p:sp>
        <p:nvSpPr>
          <p:cNvPr id="731" name="Google Shape;731;p87"/>
          <p:cNvSpPr txBox="1"/>
          <p:nvPr>
            <p:ph idx="11" type="ftr"/>
          </p:nvPr>
        </p:nvSpPr>
        <p:spPr>
          <a:xfrm>
            <a:off x="6243063" y="4754700"/>
            <a:ext cx="1890000" cy="2700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t/>
            </a:r>
            <a:endParaRPr>
              <a:solidFill>
                <a:srgbClr val="8C8C8C"/>
              </a:solidFill>
            </a:endParaRPr>
          </a:p>
        </p:txBody>
      </p:sp>
      <p:sp>
        <p:nvSpPr>
          <p:cNvPr id="732" name="Google Shape;732;p87"/>
          <p:cNvSpPr txBox="1"/>
          <p:nvPr>
            <p:ph idx="12" type="sldNum"/>
          </p:nvPr>
        </p:nvSpPr>
        <p:spPr>
          <a:xfrm>
            <a:off x="8194281" y="4754700"/>
            <a:ext cx="540000" cy="2700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GB"/>
              <a:t>‹#›</a:t>
            </a:fld>
            <a:endParaRPr/>
          </a:p>
        </p:txBody>
      </p:sp>
      <p:pic>
        <p:nvPicPr>
          <p:cNvPr id="733" name="Google Shape;733;p87"/>
          <p:cNvPicPr preferRelativeResize="0"/>
          <p:nvPr/>
        </p:nvPicPr>
        <p:blipFill rotWithShape="1">
          <a:blip r:embed="rId3">
            <a:alphaModFix/>
          </a:blip>
          <a:srcRect b="0" l="0" r="0" t="0"/>
          <a:stretch/>
        </p:blipFill>
        <p:spPr>
          <a:xfrm>
            <a:off x="7136606" y="3156245"/>
            <a:ext cx="2007394" cy="20073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Sources</a:t>
            </a:r>
            <a:endParaRPr/>
          </a:p>
        </p:txBody>
      </p:sp>
      <p:sp>
        <p:nvSpPr>
          <p:cNvPr id="740" name="Google Shape;740;p88"/>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76200" lvl="0" marL="0" rtl="0" algn="l">
              <a:spcBef>
                <a:spcPts val="0"/>
              </a:spcBef>
              <a:spcAft>
                <a:spcPts val="0"/>
              </a:spcAft>
              <a:buClr>
                <a:srgbClr val="7F7F7F"/>
              </a:buClr>
              <a:buSzPts val="1200"/>
              <a:buFont typeface="Calibri"/>
              <a:buChar char="•"/>
            </a:pPr>
            <a:r>
              <a:rPr b="1" lang="en-GB">
                <a:solidFill>
                  <a:srgbClr val="7F7F7F"/>
                </a:solidFill>
                <a:latin typeface="Calibri"/>
                <a:ea typeface="Calibri"/>
                <a:cs typeface="Calibri"/>
                <a:sym typeface="Calibri"/>
              </a:rPr>
              <a:t>Households </a:t>
            </a:r>
            <a:r>
              <a:rPr lang="en-GB">
                <a:solidFill>
                  <a:srgbClr val="7F7F7F"/>
                </a:solidFill>
                <a:latin typeface="Calibri"/>
                <a:ea typeface="Calibri"/>
                <a:cs typeface="Calibri"/>
                <a:sym typeface="Calibri"/>
              </a:rPr>
              <a:t>make the largest contribution through </a:t>
            </a:r>
            <a:r>
              <a:rPr b="1" lang="en-GB">
                <a:solidFill>
                  <a:srgbClr val="7F7F7F"/>
                </a:solidFill>
                <a:latin typeface="Calibri"/>
                <a:ea typeface="Calibri"/>
                <a:cs typeface="Calibri"/>
                <a:sym typeface="Calibri"/>
              </a:rPr>
              <a:t>heating</a:t>
            </a:r>
            <a:endParaRPr b="1" sz="1100">
              <a:solidFill>
                <a:schemeClr val="dk2"/>
              </a:solidFill>
              <a:latin typeface="Calibri"/>
              <a:ea typeface="Calibri"/>
              <a:cs typeface="Calibri"/>
              <a:sym typeface="Calibri"/>
            </a:endParaRPr>
          </a:p>
          <a:p>
            <a:pPr indent="-139700" lvl="0" marL="431800" rtl="0" algn="l">
              <a:spcBef>
                <a:spcPts val="200"/>
              </a:spcBef>
              <a:spcAft>
                <a:spcPts val="0"/>
              </a:spcAft>
              <a:buNone/>
            </a:pPr>
            <a:r>
              <a:t/>
            </a:r>
            <a:endParaRPr b="1">
              <a:solidFill>
                <a:srgbClr val="7F7F7F"/>
              </a:solidFill>
              <a:latin typeface="Calibri"/>
              <a:ea typeface="Calibri"/>
              <a:cs typeface="Calibri"/>
              <a:sym typeface="Calibri"/>
            </a:endParaRPr>
          </a:p>
          <a:p>
            <a:pPr indent="-76200" lvl="0" marL="0" rtl="0" algn="l">
              <a:spcBef>
                <a:spcPts val="200"/>
              </a:spcBef>
              <a:spcAft>
                <a:spcPts val="0"/>
              </a:spcAft>
              <a:buClr>
                <a:srgbClr val="7F7F7F"/>
              </a:buClr>
              <a:buSzPts val="1200"/>
              <a:buFont typeface="Calibri"/>
              <a:buChar char="•"/>
            </a:pPr>
            <a:r>
              <a:rPr b="1" lang="en-GB">
                <a:solidFill>
                  <a:srgbClr val="7F7F7F"/>
                </a:solidFill>
                <a:latin typeface="Calibri"/>
                <a:ea typeface="Calibri"/>
                <a:cs typeface="Calibri"/>
                <a:sym typeface="Calibri"/>
              </a:rPr>
              <a:t>Wood burning </a:t>
            </a:r>
            <a:r>
              <a:rPr lang="en-GB">
                <a:solidFill>
                  <a:srgbClr val="7F7F7F"/>
                </a:solidFill>
                <a:latin typeface="Calibri"/>
                <a:ea typeface="Calibri"/>
                <a:cs typeface="Calibri"/>
                <a:sym typeface="Calibri"/>
              </a:rPr>
              <a:t>is mainly responsible for the emission of particulate matter by households</a:t>
            </a:r>
            <a:endParaRPr>
              <a:latin typeface="Calibri"/>
              <a:ea typeface="Calibri"/>
              <a:cs typeface="Calibri"/>
              <a:sym typeface="Calibri"/>
            </a:endParaRPr>
          </a:p>
          <a:p>
            <a:pPr indent="0" lvl="0" marL="0" rtl="0" algn="l">
              <a:spcBef>
                <a:spcPts val="800"/>
              </a:spcBef>
              <a:spcAft>
                <a:spcPts val="0"/>
              </a:spcAft>
              <a:buNone/>
            </a:pPr>
            <a:r>
              <a:t/>
            </a:r>
            <a:endParaRPr/>
          </a:p>
        </p:txBody>
      </p:sp>
      <p:sp>
        <p:nvSpPr>
          <p:cNvPr id="741" name="Google Shape;741;p88"/>
          <p:cNvSpPr txBox="1"/>
          <p:nvPr>
            <p:ph idx="12" type="sldNum"/>
          </p:nvPr>
        </p:nvSpPr>
        <p:spPr>
          <a:xfrm>
            <a:off x="0" y="4941441"/>
            <a:ext cx="1257000" cy="202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742" name="Google Shape;742;p88"/>
          <p:cNvPicPr preferRelativeResize="0"/>
          <p:nvPr/>
        </p:nvPicPr>
        <p:blipFill rotWithShape="1">
          <a:blip r:embed="rId3">
            <a:alphaModFix/>
          </a:blip>
          <a:srcRect b="0" l="0" r="0" t="0"/>
          <a:stretch/>
        </p:blipFill>
        <p:spPr>
          <a:xfrm>
            <a:off x="1169710" y="2571750"/>
            <a:ext cx="5392678" cy="1978300"/>
          </a:xfrm>
          <a:prstGeom prst="rect">
            <a:avLst/>
          </a:prstGeom>
          <a:noFill/>
          <a:ln>
            <a:noFill/>
          </a:ln>
        </p:spPr>
      </p:pic>
      <p:sp>
        <p:nvSpPr>
          <p:cNvPr id="743" name="Google Shape;743;p88"/>
          <p:cNvSpPr txBox="1"/>
          <p:nvPr/>
        </p:nvSpPr>
        <p:spPr>
          <a:xfrm>
            <a:off x="1256794" y="4043929"/>
            <a:ext cx="14685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Households</a:t>
            </a:r>
            <a:endParaRPr sz="1200">
              <a:latin typeface="Corbel"/>
              <a:ea typeface="Corbel"/>
              <a:cs typeface="Corbel"/>
              <a:sym typeface="Corbel"/>
            </a:endParaRPr>
          </a:p>
        </p:txBody>
      </p:sp>
      <p:sp>
        <p:nvSpPr>
          <p:cNvPr id="744" name="Google Shape;744;p88"/>
          <p:cNvSpPr txBox="1"/>
          <p:nvPr/>
        </p:nvSpPr>
        <p:spPr>
          <a:xfrm>
            <a:off x="3465949" y="4043929"/>
            <a:ext cx="11325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Traffic</a:t>
            </a:r>
            <a:endParaRPr sz="1200">
              <a:latin typeface="Corbel"/>
              <a:ea typeface="Corbel"/>
              <a:cs typeface="Corbel"/>
              <a:sym typeface="Corbel"/>
            </a:endParaRPr>
          </a:p>
        </p:txBody>
      </p:sp>
      <p:sp>
        <p:nvSpPr>
          <p:cNvPr id="745" name="Google Shape;745;p88"/>
          <p:cNvSpPr txBox="1"/>
          <p:nvPr/>
        </p:nvSpPr>
        <p:spPr>
          <a:xfrm>
            <a:off x="5233029" y="4043929"/>
            <a:ext cx="11325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Industry</a:t>
            </a:r>
            <a:endParaRPr sz="1200">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8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a:t>
            </a:r>
            <a:endParaRPr/>
          </a:p>
        </p:txBody>
      </p:sp>
      <p:sp>
        <p:nvSpPr>
          <p:cNvPr id="752" name="Google Shape;752;p89"/>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753" name="Google Shape;753;p8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754" name="Google Shape;754;p89"/>
          <p:cNvPicPr preferRelativeResize="0"/>
          <p:nvPr/>
        </p:nvPicPr>
        <p:blipFill>
          <a:blip r:embed="rId3">
            <a:alphaModFix/>
          </a:blip>
          <a:stretch>
            <a:fillRect/>
          </a:stretch>
        </p:blipFill>
        <p:spPr>
          <a:xfrm>
            <a:off x="3578366" y="0"/>
            <a:ext cx="5565630" cy="5143499"/>
          </a:xfrm>
          <a:prstGeom prst="rect">
            <a:avLst/>
          </a:prstGeom>
          <a:noFill/>
          <a:ln>
            <a:noFill/>
          </a:ln>
        </p:spPr>
      </p:pic>
      <p:sp>
        <p:nvSpPr>
          <p:cNvPr id="755" name="Google Shape;755;p89"/>
          <p:cNvSpPr txBox="1"/>
          <p:nvPr/>
        </p:nvSpPr>
        <p:spPr>
          <a:xfrm>
            <a:off x="340388" y="4510350"/>
            <a:ext cx="3237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Current situation</a:t>
            </a:r>
            <a:endParaRPr/>
          </a:p>
        </p:txBody>
      </p:sp>
      <p:sp>
        <p:nvSpPr>
          <p:cNvPr id="762" name="Google Shape;762;p9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PM</a:t>
            </a:r>
            <a:r>
              <a:rPr baseline="-25000" lang="en-GB"/>
              <a:t>10</a:t>
            </a:r>
            <a:endParaRPr baseline="-25000"/>
          </a:p>
        </p:txBody>
      </p:sp>
      <p:sp>
        <p:nvSpPr>
          <p:cNvPr id="763" name="Google Shape;763;p9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764" name="Google Shape;764;p90"/>
          <p:cNvPicPr preferRelativeResize="0"/>
          <p:nvPr/>
        </p:nvPicPr>
        <p:blipFill>
          <a:blip r:embed="rId3">
            <a:alphaModFix/>
          </a:blip>
          <a:stretch>
            <a:fillRect/>
          </a:stretch>
        </p:blipFill>
        <p:spPr>
          <a:xfrm>
            <a:off x="3757054" y="0"/>
            <a:ext cx="5386943" cy="5143501"/>
          </a:xfrm>
          <a:prstGeom prst="rect">
            <a:avLst/>
          </a:prstGeom>
          <a:noFill/>
          <a:ln>
            <a:noFill/>
          </a:ln>
        </p:spPr>
      </p:pic>
      <p:sp>
        <p:nvSpPr>
          <p:cNvPr id="765" name="Google Shape;765;p90"/>
          <p:cNvSpPr txBox="1"/>
          <p:nvPr/>
        </p:nvSpPr>
        <p:spPr>
          <a:xfrm>
            <a:off x="340388" y="4510350"/>
            <a:ext cx="3237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4"/>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900"/>
              <a:buFont typeface="Corbel"/>
              <a:buNone/>
            </a:pPr>
            <a:r>
              <a:rPr lang="en-GB" sz="2900"/>
              <a:t>COMPAIR D5.1</a:t>
            </a:r>
            <a:endParaRPr sz="2900"/>
          </a:p>
          <a:p>
            <a:pPr indent="0" lvl="0" marL="0" rtl="0" algn="l">
              <a:lnSpc>
                <a:spcPct val="90000"/>
              </a:lnSpc>
              <a:spcBef>
                <a:spcPts val="0"/>
              </a:spcBef>
              <a:spcAft>
                <a:spcPts val="0"/>
              </a:spcAft>
              <a:buClr>
                <a:schemeClr val="lt1"/>
              </a:buClr>
              <a:buSzPts val="2900"/>
              <a:buFont typeface="Corbel"/>
              <a:buNone/>
            </a:pPr>
            <a:r>
              <a:rPr lang="en-GB" sz="2900"/>
              <a:t>Guide to Air Quality Monitoring</a:t>
            </a:r>
            <a:endParaRPr/>
          </a:p>
        </p:txBody>
      </p:sp>
      <p:sp>
        <p:nvSpPr>
          <p:cNvPr id="476" name="Google Shape;476;p64"/>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400"/>
              <a:buNone/>
            </a:pPr>
            <a:r>
              <a:rPr lang="en-GB"/>
              <a:t>Chapter 1: Air quality training</a:t>
            </a:r>
            <a:endParaRPr/>
          </a:p>
        </p:txBody>
      </p:sp>
      <p:pic>
        <p:nvPicPr>
          <p:cNvPr id="477" name="Google Shape;477;p64"/>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1"/>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Current situation</a:t>
            </a:r>
            <a:endParaRPr/>
          </a:p>
        </p:txBody>
      </p:sp>
      <p:sp>
        <p:nvSpPr>
          <p:cNvPr id="772" name="Google Shape;772;p91"/>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PM</a:t>
            </a:r>
            <a:r>
              <a:rPr baseline="-25000" lang="en-GB"/>
              <a:t>2.5</a:t>
            </a:r>
            <a:endParaRPr baseline="-25000"/>
          </a:p>
        </p:txBody>
      </p:sp>
      <p:sp>
        <p:nvSpPr>
          <p:cNvPr id="773" name="Google Shape;773;p9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774" name="Google Shape;774;p91"/>
          <p:cNvPicPr preferRelativeResize="0"/>
          <p:nvPr/>
        </p:nvPicPr>
        <p:blipFill>
          <a:blip r:embed="rId3">
            <a:alphaModFix/>
          </a:blip>
          <a:stretch>
            <a:fillRect/>
          </a:stretch>
        </p:blipFill>
        <p:spPr>
          <a:xfrm>
            <a:off x="3615526" y="0"/>
            <a:ext cx="5528475" cy="5143502"/>
          </a:xfrm>
          <a:prstGeom prst="rect">
            <a:avLst/>
          </a:prstGeom>
          <a:noFill/>
          <a:ln>
            <a:noFill/>
          </a:ln>
        </p:spPr>
      </p:pic>
      <p:sp>
        <p:nvSpPr>
          <p:cNvPr id="775" name="Google Shape;775;p91"/>
          <p:cNvSpPr txBox="1"/>
          <p:nvPr/>
        </p:nvSpPr>
        <p:spPr>
          <a:xfrm>
            <a:off x="340388" y="4510350"/>
            <a:ext cx="3237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2"/>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Black carbon</a:t>
            </a:r>
            <a:endParaRPr/>
          </a:p>
        </p:txBody>
      </p:sp>
      <p:sp>
        <p:nvSpPr>
          <p:cNvPr id="782" name="Google Shape;782;p92"/>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783" name="Google Shape;783;p92"/>
          <p:cNvSpPr txBox="1"/>
          <p:nvPr/>
        </p:nvSpPr>
        <p:spPr>
          <a:xfrm>
            <a:off x="1313831" y="4611413"/>
            <a:ext cx="7346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More information on: </a:t>
            </a:r>
            <a:r>
              <a:rPr lang="en-GB" sz="1100" u="sng">
                <a:solidFill>
                  <a:schemeClr val="hlink"/>
                </a:solidFill>
                <a:latin typeface="Corbel"/>
                <a:ea typeface="Corbel"/>
                <a:cs typeface="Corbel"/>
                <a:sym typeface="Corbel"/>
                <a:hlinkClick r:id="rId3"/>
              </a:rPr>
              <a:t>Together for Clean Air</a:t>
            </a:r>
            <a:endParaRPr sz="1100">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9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What is Black Carbon?</a:t>
            </a:r>
            <a:endParaRPr/>
          </a:p>
        </p:txBody>
      </p:sp>
      <p:sp>
        <p:nvSpPr>
          <p:cNvPr id="790" name="Google Shape;790;p93"/>
          <p:cNvSpPr txBox="1"/>
          <p:nvPr>
            <p:ph idx="1" type="body"/>
          </p:nvPr>
        </p:nvSpPr>
        <p:spPr>
          <a:xfrm>
            <a:off x="1057519" y="1174500"/>
            <a:ext cx="76701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400">
                <a:solidFill>
                  <a:srgbClr val="3B363B"/>
                </a:solidFill>
                <a:latin typeface="Montserrat"/>
                <a:ea typeface="Montserrat"/>
                <a:cs typeface="Montserrat"/>
                <a:sym typeface="Montserrat"/>
              </a:rPr>
              <a:t>Black Carbon or BC or Soot</a:t>
            </a:r>
            <a:endParaRPr sz="1400">
              <a:solidFill>
                <a:srgbClr val="3B363B"/>
              </a:solidFill>
              <a:latin typeface="Montserrat"/>
              <a:ea typeface="Montserrat"/>
              <a:cs typeface="Montserrat"/>
              <a:sym typeface="Montserrat"/>
            </a:endParaRPr>
          </a:p>
          <a:p>
            <a:pPr indent="-254000" lvl="0" marL="342900" rtl="0" algn="l">
              <a:lnSpc>
                <a:spcPct val="115000"/>
              </a:lnSpc>
              <a:spcBef>
                <a:spcPts val="80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Mixture of very small particles with high light absorption, i.e. “black”</a:t>
            </a:r>
            <a:endParaRPr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For</a:t>
            </a:r>
            <a:r>
              <a:rPr lang="en-GB" sz="1400">
                <a:solidFill>
                  <a:schemeClr val="dk2"/>
                </a:solidFill>
                <a:latin typeface="Montserrat"/>
                <a:ea typeface="Montserrat"/>
                <a:cs typeface="Montserrat"/>
                <a:sym typeface="Montserrat"/>
              </a:rPr>
              <a:t>med  through incomplete combustion</a:t>
            </a:r>
            <a:endParaRPr sz="1050">
              <a:solidFill>
                <a:schemeClr val="dk2"/>
              </a:solidFill>
              <a:highlight>
                <a:srgbClr val="FFFFFF"/>
              </a:highlight>
              <a:latin typeface="Roboto"/>
              <a:ea typeface="Roboto"/>
              <a:cs typeface="Roboto"/>
              <a:sym typeface="Roboto"/>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Black carbon levels are a measure of the “carbon” content in particulate matter</a:t>
            </a:r>
            <a:endParaRPr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Typical size of these particles is 1</a:t>
            </a:r>
            <a:r>
              <a:rPr lang="en-GB" sz="1400">
                <a:solidFill>
                  <a:schemeClr val="dk2"/>
                </a:solidFill>
                <a:latin typeface="Montserrat"/>
                <a:ea typeface="Montserrat"/>
                <a:cs typeface="Montserrat"/>
                <a:sym typeface="Montserrat"/>
              </a:rPr>
              <a:t>00</a:t>
            </a:r>
            <a:r>
              <a:rPr lang="en-GB" sz="1400">
                <a:solidFill>
                  <a:schemeClr val="dk2"/>
                </a:solidFill>
                <a:latin typeface="Montserrat"/>
                <a:ea typeface="Montserrat"/>
                <a:cs typeface="Montserrat"/>
                <a:sym typeface="Montserrat"/>
              </a:rPr>
              <a:t> - 600nm ⇒ </a:t>
            </a:r>
            <a:r>
              <a:rPr b="1" lang="en-GB" sz="1400">
                <a:solidFill>
                  <a:schemeClr val="dk2"/>
                </a:solidFill>
                <a:latin typeface="Montserrat"/>
                <a:ea typeface="Montserrat"/>
                <a:cs typeface="Montserrat"/>
                <a:sym typeface="Montserrat"/>
              </a:rPr>
              <a:t>part of PM</a:t>
            </a:r>
            <a:r>
              <a:rPr b="1" baseline="-25000" lang="en-GB" sz="1400">
                <a:solidFill>
                  <a:schemeClr val="dk2"/>
                </a:solidFill>
                <a:latin typeface="Montserrat"/>
                <a:ea typeface="Montserrat"/>
                <a:cs typeface="Montserrat"/>
                <a:sym typeface="Montserrat"/>
              </a:rPr>
              <a:t>2.5</a:t>
            </a:r>
            <a:endParaRPr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Particles coagulate quite rapidly to form larger, less dark/black particles = “regular” PM</a:t>
            </a:r>
            <a:r>
              <a:rPr baseline="-25000" lang="en-GB" sz="1400">
                <a:solidFill>
                  <a:schemeClr val="dk2"/>
                </a:solidFill>
                <a:latin typeface="Montserrat"/>
                <a:ea typeface="Montserrat"/>
                <a:cs typeface="Montserrat"/>
                <a:sym typeface="Montserrat"/>
              </a:rPr>
              <a:t>2.5</a:t>
            </a:r>
            <a:endParaRPr baseline="-25000"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Concentration levels </a:t>
            </a:r>
            <a:r>
              <a:rPr lang="en-GB" sz="1400">
                <a:solidFill>
                  <a:schemeClr val="dk2"/>
                </a:solidFill>
                <a:latin typeface="Montserrat"/>
                <a:ea typeface="Montserrat"/>
                <a:cs typeface="Montserrat"/>
                <a:sym typeface="Montserrat"/>
              </a:rPr>
              <a:t>vary strongly across a few 100 m &lt;-&gt; PM</a:t>
            </a:r>
            <a:r>
              <a:rPr baseline="-25000" lang="en-GB" sz="1400">
                <a:solidFill>
                  <a:schemeClr val="dk2"/>
                </a:solidFill>
                <a:latin typeface="Montserrat"/>
                <a:ea typeface="Montserrat"/>
                <a:cs typeface="Montserrat"/>
                <a:sym typeface="Montserrat"/>
              </a:rPr>
              <a:t>2.5</a:t>
            </a:r>
            <a:endParaRPr baseline="-25000"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BC also contributes to climate change: particles absorb heat because of blackness and locally increase the air temperature</a:t>
            </a:r>
            <a:endParaRPr sz="1400">
              <a:solidFill>
                <a:schemeClr val="dk2"/>
              </a:solidFill>
              <a:latin typeface="Montserrat"/>
              <a:ea typeface="Montserrat"/>
              <a:cs typeface="Montserrat"/>
              <a:sym typeface="Montserrat"/>
            </a:endParaRPr>
          </a:p>
          <a:p>
            <a:pPr indent="-254000" lvl="1" marL="685800" rtl="0" algn="l">
              <a:lnSpc>
                <a:spcPct val="115000"/>
              </a:lnSpc>
              <a:spcBef>
                <a:spcPts val="0"/>
              </a:spcBef>
              <a:spcAft>
                <a:spcPts val="0"/>
              </a:spcAft>
              <a:buClr>
                <a:schemeClr val="dk2"/>
              </a:buClr>
              <a:buSzPts val="1400"/>
              <a:buFont typeface="Montserrat"/>
              <a:buChar char="-"/>
            </a:pPr>
            <a:r>
              <a:rPr lang="en-GB">
                <a:solidFill>
                  <a:schemeClr val="dk2"/>
                </a:solidFill>
                <a:latin typeface="Montserrat"/>
                <a:ea typeface="Montserrat"/>
                <a:cs typeface="Montserrat"/>
                <a:sym typeface="Montserrat"/>
              </a:rPr>
              <a:t>particles are even associated with melting of ice caps after deposition on snow etc.</a:t>
            </a:r>
            <a:endParaRPr sz="1400">
              <a:solidFill>
                <a:schemeClr val="dk2"/>
              </a:solidFill>
              <a:latin typeface="Montserrat"/>
              <a:ea typeface="Montserrat"/>
              <a:cs typeface="Montserrat"/>
              <a:sym typeface="Montserrat"/>
            </a:endParaRPr>
          </a:p>
        </p:txBody>
      </p:sp>
      <p:sp>
        <p:nvSpPr>
          <p:cNvPr id="791" name="Google Shape;791;p9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792" name="Google Shape;792;p93"/>
          <p:cNvPicPr preferRelativeResize="0"/>
          <p:nvPr/>
        </p:nvPicPr>
        <p:blipFill rotWithShape="1">
          <a:blip r:embed="rId3">
            <a:alphaModFix/>
          </a:blip>
          <a:srcRect b="51723" l="0" r="0" t="0"/>
          <a:stretch/>
        </p:blipFill>
        <p:spPr>
          <a:xfrm>
            <a:off x="5612269" y="4011937"/>
            <a:ext cx="3531732" cy="960112"/>
          </a:xfrm>
          <a:prstGeom prst="rect">
            <a:avLst/>
          </a:prstGeom>
          <a:noFill/>
          <a:ln>
            <a:noFill/>
          </a:ln>
        </p:spPr>
      </p:pic>
      <p:pic>
        <p:nvPicPr>
          <p:cNvPr id="793" name="Google Shape;793;p93"/>
          <p:cNvPicPr preferRelativeResize="0"/>
          <p:nvPr/>
        </p:nvPicPr>
        <p:blipFill>
          <a:blip r:embed="rId4">
            <a:alphaModFix/>
          </a:blip>
          <a:stretch>
            <a:fillRect/>
          </a:stretch>
        </p:blipFill>
        <p:spPr>
          <a:xfrm>
            <a:off x="3654713" y="4011937"/>
            <a:ext cx="1834620" cy="9601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9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Sources</a:t>
            </a:r>
            <a:endParaRPr/>
          </a:p>
        </p:txBody>
      </p:sp>
      <p:sp>
        <p:nvSpPr>
          <p:cNvPr id="800" name="Google Shape;800;p94"/>
          <p:cNvSpPr txBox="1"/>
          <p:nvPr>
            <p:ph idx="1" type="body"/>
          </p:nvPr>
        </p:nvSpPr>
        <p:spPr>
          <a:xfrm>
            <a:off x="1057519" y="1174500"/>
            <a:ext cx="27012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400">
                <a:solidFill>
                  <a:schemeClr val="dk2"/>
                </a:solidFill>
                <a:latin typeface="Montserrat"/>
                <a:ea typeface="Montserrat"/>
                <a:cs typeface="Montserrat"/>
                <a:sym typeface="Montserrat"/>
              </a:rPr>
              <a:t>Mainly consists of particles  created by incomplete combustion of fossil and other fuels. E.g. diesel, wood or coal. </a:t>
            </a:r>
            <a:endParaRPr sz="1400">
              <a:solidFill>
                <a:schemeClr val="dk2"/>
              </a:solidFill>
              <a:latin typeface="Montserrat"/>
              <a:ea typeface="Montserrat"/>
              <a:cs typeface="Montserrat"/>
              <a:sym typeface="Montserrat"/>
            </a:endParaRPr>
          </a:p>
          <a:p>
            <a:pPr indent="0" lvl="0" marL="0" rtl="0" algn="l">
              <a:spcBef>
                <a:spcPts val="800"/>
              </a:spcBef>
              <a:spcAft>
                <a:spcPts val="0"/>
              </a:spcAft>
              <a:buNone/>
            </a:pPr>
            <a:r>
              <a:rPr lang="en-GB" sz="1400">
                <a:solidFill>
                  <a:schemeClr val="dk2"/>
                </a:solidFill>
                <a:latin typeface="Montserrat"/>
                <a:ea typeface="Montserrat"/>
                <a:cs typeface="Montserrat"/>
                <a:sym typeface="Montserrat"/>
              </a:rPr>
              <a:t>Traffic and households are by far the 2 main sources of soot emissions. </a:t>
            </a:r>
            <a:endParaRPr sz="1400">
              <a:solidFill>
                <a:schemeClr val="dk2"/>
              </a:solidFill>
              <a:latin typeface="Montserrat"/>
              <a:ea typeface="Montserrat"/>
              <a:cs typeface="Montserrat"/>
              <a:sym typeface="Montserrat"/>
            </a:endParaRPr>
          </a:p>
          <a:p>
            <a:pPr indent="-254000" lvl="0" marL="342900" rtl="0" algn="l">
              <a:spcBef>
                <a:spcPts val="800"/>
              </a:spcBef>
              <a:spcAft>
                <a:spcPts val="0"/>
              </a:spcAft>
              <a:buClr>
                <a:schemeClr val="dk2"/>
              </a:buClr>
              <a:buSzPts val="1400"/>
              <a:buFont typeface="Montserrat"/>
              <a:buChar char="-"/>
            </a:pPr>
            <a:r>
              <a:rPr b="1" lang="en-GB" sz="1400">
                <a:solidFill>
                  <a:schemeClr val="dk2"/>
                </a:solidFill>
                <a:latin typeface="Montserrat"/>
                <a:ea typeface="Montserrat"/>
                <a:cs typeface="Montserrat"/>
                <a:sym typeface="Montserrat"/>
              </a:rPr>
              <a:t>Traffic</a:t>
            </a:r>
            <a:r>
              <a:rPr lang="en-GB" sz="1400">
                <a:solidFill>
                  <a:schemeClr val="dk2"/>
                </a:solidFill>
                <a:latin typeface="Montserrat"/>
                <a:ea typeface="Montserrat"/>
                <a:cs typeface="Montserrat"/>
                <a:sym typeface="Montserrat"/>
              </a:rPr>
              <a:t> mainly concerns the combustion of diesel and to a lesser extent petrol. </a:t>
            </a:r>
            <a:endParaRPr sz="1400">
              <a:solidFill>
                <a:schemeClr val="dk2"/>
              </a:solidFill>
              <a:latin typeface="Montserrat"/>
              <a:ea typeface="Montserrat"/>
              <a:cs typeface="Montserrat"/>
              <a:sym typeface="Montserrat"/>
            </a:endParaRPr>
          </a:p>
          <a:p>
            <a:pPr indent="-254000" lvl="0" marL="342900" rtl="0" algn="l">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Households mainly emit soot by </a:t>
            </a:r>
            <a:r>
              <a:rPr b="1" lang="en-GB" sz="1400">
                <a:solidFill>
                  <a:schemeClr val="dk2"/>
                </a:solidFill>
                <a:latin typeface="Montserrat"/>
                <a:ea typeface="Montserrat"/>
                <a:cs typeface="Montserrat"/>
                <a:sym typeface="Montserrat"/>
              </a:rPr>
              <a:t>burning wood</a:t>
            </a:r>
            <a:r>
              <a:rPr lang="en-GB" sz="1400">
                <a:solidFill>
                  <a:schemeClr val="dk2"/>
                </a:solidFill>
                <a:latin typeface="Montserrat"/>
                <a:ea typeface="Montserrat"/>
                <a:cs typeface="Montserrat"/>
                <a:sym typeface="Montserrat"/>
              </a:rPr>
              <a:t> in stoves and fireplaces..</a:t>
            </a:r>
            <a:endParaRPr>
              <a:solidFill>
                <a:schemeClr val="dk2"/>
              </a:solidFill>
            </a:endParaRPr>
          </a:p>
        </p:txBody>
      </p:sp>
      <p:sp>
        <p:nvSpPr>
          <p:cNvPr id="801" name="Google Shape;801;p9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802" name="Google Shape;802;p94"/>
          <p:cNvPicPr preferRelativeResize="0"/>
          <p:nvPr/>
        </p:nvPicPr>
        <p:blipFill rotWithShape="1">
          <a:blip r:embed="rId3">
            <a:alphaModFix/>
          </a:blip>
          <a:srcRect b="0" l="15566" r="15066" t="0"/>
          <a:stretch/>
        </p:blipFill>
        <p:spPr>
          <a:xfrm>
            <a:off x="3751868" y="1174500"/>
            <a:ext cx="5249258" cy="3465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95"/>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a:t>
            </a:r>
            <a:endParaRPr/>
          </a:p>
        </p:txBody>
      </p:sp>
      <p:sp>
        <p:nvSpPr>
          <p:cNvPr id="809" name="Google Shape;809;p95"/>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fontScale="85000" lnSpcReduction="10000"/>
          </a:bodyPr>
          <a:lstStyle/>
          <a:p>
            <a:pPr indent="-240665" lvl="0" marL="342900" rtl="0" algn="l">
              <a:spcBef>
                <a:spcPts val="800"/>
              </a:spcBef>
              <a:spcAft>
                <a:spcPts val="0"/>
              </a:spcAft>
              <a:buSzPct val="82352"/>
              <a:buChar char="-"/>
            </a:pPr>
            <a:r>
              <a:rPr lang="en-GB"/>
              <a:t>#1 rule on health effects: the smaller the particles, the further they can move inside our bodies</a:t>
            </a:r>
            <a:endParaRPr/>
          </a:p>
          <a:p>
            <a:pPr indent="-240665" lvl="1" marL="685800" rtl="0" algn="l">
              <a:spcBef>
                <a:spcPts val="0"/>
              </a:spcBef>
              <a:spcAft>
                <a:spcPts val="0"/>
              </a:spcAft>
              <a:buSzPct val="100000"/>
              <a:buChar char="-"/>
            </a:pPr>
            <a:r>
              <a:rPr lang="en-GB"/>
              <a:t>black carbon particles have been found in the placenta, urine …</a:t>
            </a:r>
            <a:endParaRPr/>
          </a:p>
          <a:p>
            <a:pPr indent="-240665" lvl="0" marL="342900" rtl="0" algn="l">
              <a:spcBef>
                <a:spcPts val="0"/>
              </a:spcBef>
              <a:spcAft>
                <a:spcPts val="0"/>
              </a:spcAft>
              <a:buSzPct val="82352"/>
              <a:buChar char="-"/>
            </a:pPr>
            <a:r>
              <a:rPr lang="en-GB"/>
              <a:t>BC has a very large surface area, i.e. a lot of interface that can react with components in our body</a:t>
            </a:r>
            <a:endParaRPr/>
          </a:p>
          <a:p>
            <a:pPr indent="-240665" lvl="1" marL="685800" rtl="0" algn="l">
              <a:spcBef>
                <a:spcPts val="0"/>
              </a:spcBef>
              <a:spcAft>
                <a:spcPts val="0"/>
              </a:spcAft>
              <a:buSzPct val="100000"/>
              <a:buChar char="-"/>
            </a:pPr>
            <a:r>
              <a:rPr lang="en-GB"/>
              <a:t>Additionally it can act as a universal carrier for other chemicals of varying toxicity, e.g. heavy metals, polyaromatics and semi-volatile organics</a:t>
            </a:r>
            <a:endParaRPr/>
          </a:p>
          <a:p>
            <a:pPr indent="-240665" lvl="0" marL="342900" rtl="0" algn="l">
              <a:spcBef>
                <a:spcPts val="0"/>
              </a:spcBef>
              <a:spcAft>
                <a:spcPts val="0"/>
              </a:spcAft>
              <a:buSzPct val="82352"/>
              <a:buChar char="-"/>
            </a:pPr>
            <a:r>
              <a:rPr lang="en-GB"/>
              <a:t>Black carbon is considered “</a:t>
            </a:r>
            <a:r>
              <a:rPr b="1" lang="en-GB"/>
              <a:t>possibly carcinogenic</a:t>
            </a:r>
            <a:r>
              <a:rPr lang="en-GB"/>
              <a:t> to humans” by the IARC</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Typical health effects:</a:t>
            </a:r>
            <a:endParaRPr/>
          </a:p>
          <a:p>
            <a:pPr indent="-240665" lvl="0" marL="342900" rtl="0" algn="l">
              <a:spcBef>
                <a:spcPts val="800"/>
              </a:spcBef>
              <a:spcAft>
                <a:spcPts val="0"/>
              </a:spcAft>
              <a:buSzPct val="82352"/>
              <a:buChar char="-"/>
            </a:pPr>
            <a:r>
              <a:rPr lang="en-GB"/>
              <a:t>chronic exposure to higher concentrations has been associated with elevated rates of </a:t>
            </a:r>
            <a:r>
              <a:rPr b="1" lang="en-GB"/>
              <a:t>lung cancer</a:t>
            </a:r>
            <a:endParaRPr b="1"/>
          </a:p>
          <a:p>
            <a:pPr indent="-240665" lvl="0" marL="342900" rtl="0" algn="l">
              <a:spcBef>
                <a:spcPts val="0"/>
              </a:spcBef>
              <a:spcAft>
                <a:spcPts val="0"/>
              </a:spcAft>
              <a:buSzPct val="82352"/>
              <a:buChar char="-"/>
            </a:pPr>
            <a:r>
              <a:rPr lang="en-GB"/>
              <a:t>chronic exposure to higher concentrations has been associated with </a:t>
            </a:r>
            <a:r>
              <a:rPr b="1" lang="en-GB"/>
              <a:t>increased mortality</a:t>
            </a:r>
            <a:endParaRPr b="1"/>
          </a:p>
          <a:p>
            <a:pPr indent="-240665" lvl="0" marL="342900" rtl="0" algn="l">
              <a:spcBef>
                <a:spcPts val="0"/>
              </a:spcBef>
              <a:spcAft>
                <a:spcPts val="0"/>
              </a:spcAft>
              <a:buSzPct val="82352"/>
              <a:buChar char="-"/>
            </a:pPr>
            <a:r>
              <a:rPr lang="en-GB"/>
              <a:t>chronic exposure to higher concentrations has been associated with </a:t>
            </a:r>
            <a:r>
              <a:rPr b="1" lang="en-GB"/>
              <a:t>increased hospital admissions</a:t>
            </a:r>
            <a:r>
              <a:rPr lang="en-GB"/>
              <a:t> for asthma and cardiovascular diseases</a:t>
            </a:r>
            <a:endParaRPr/>
          </a:p>
          <a:p>
            <a:pPr indent="-240665" lvl="0" marL="342900" rtl="0" algn="l">
              <a:spcBef>
                <a:spcPts val="0"/>
              </a:spcBef>
              <a:spcAft>
                <a:spcPts val="0"/>
              </a:spcAft>
              <a:buSzPct val="82352"/>
              <a:buChar char="-"/>
            </a:pPr>
            <a:r>
              <a:rPr lang="en-GB"/>
              <a:t>acute (short term) exposure is associated with </a:t>
            </a:r>
            <a:r>
              <a:rPr b="1" lang="en-GB"/>
              <a:t>irritation of the upper respiratory tract</a:t>
            </a:r>
            <a:endParaRPr b="1"/>
          </a:p>
          <a:p>
            <a:pPr indent="-240665" lvl="0" marL="342900" rtl="0" algn="l">
              <a:spcBef>
                <a:spcPts val="0"/>
              </a:spcBef>
              <a:spcAft>
                <a:spcPts val="0"/>
              </a:spcAft>
              <a:buSzPct val="82352"/>
              <a:buChar char="-"/>
            </a:pPr>
            <a:r>
              <a:rPr b="1" lang="en-GB"/>
              <a:t>w</a:t>
            </a:r>
            <a:r>
              <a:rPr lang="en-GB"/>
              <a:t>as found in the</a:t>
            </a:r>
            <a:r>
              <a:rPr b="1" lang="en-GB"/>
              <a:t> placenta </a:t>
            </a:r>
            <a:r>
              <a:rPr lang="en-GB"/>
              <a:t>and in</a:t>
            </a:r>
            <a:r>
              <a:rPr b="1" lang="en-GB"/>
              <a:t> different organs of unborn babies</a:t>
            </a:r>
            <a:endParaRPr b="1"/>
          </a:p>
        </p:txBody>
      </p:sp>
      <p:sp>
        <p:nvSpPr>
          <p:cNvPr id="810" name="Google Shape;810;p9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6"/>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Current situation</a:t>
            </a:r>
            <a:endParaRPr/>
          </a:p>
        </p:txBody>
      </p:sp>
      <p:sp>
        <p:nvSpPr>
          <p:cNvPr id="817" name="Google Shape;817;p96"/>
          <p:cNvSpPr txBox="1"/>
          <p:nvPr>
            <p:ph idx="1" type="body"/>
          </p:nvPr>
        </p:nvSpPr>
        <p:spPr>
          <a:xfrm>
            <a:off x="1057519" y="3974532"/>
            <a:ext cx="7029000" cy="665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Spatial distribution of global BC emission densities from all sources (including wildfires) in 2017 derived in this study*</a:t>
            </a:r>
            <a:endParaRPr/>
          </a:p>
        </p:txBody>
      </p:sp>
      <p:sp>
        <p:nvSpPr>
          <p:cNvPr id="818" name="Google Shape;818;p96"/>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819" name="Google Shape;819;p96"/>
          <p:cNvPicPr preferRelativeResize="0"/>
          <p:nvPr/>
        </p:nvPicPr>
        <p:blipFill>
          <a:blip r:embed="rId3">
            <a:alphaModFix/>
          </a:blip>
          <a:stretch>
            <a:fillRect/>
          </a:stretch>
        </p:blipFill>
        <p:spPr>
          <a:xfrm>
            <a:off x="1057519" y="1174500"/>
            <a:ext cx="6599590" cy="27133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97"/>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Impact environmental factors</a:t>
            </a:r>
            <a:endParaRPr/>
          </a:p>
        </p:txBody>
      </p:sp>
      <p:sp>
        <p:nvSpPr>
          <p:cNvPr id="826" name="Google Shape;826;p97"/>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9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Weather</a:t>
            </a:r>
            <a:endParaRPr/>
          </a:p>
        </p:txBody>
      </p:sp>
      <p:sp>
        <p:nvSpPr>
          <p:cNvPr id="833" name="Google Shape;833;p98"/>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solidFill>
                  <a:schemeClr val="dk2"/>
                </a:solidFill>
              </a:rPr>
              <a:t>The weather is an important factor in the formation and spread of air pollution</a:t>
            </a:r>
            <a:endParaRPr>
              <a:solidFill>
                <a:schemeClr val="dk2"/>
              </a:solidFill>
            </a:endParaRPr>
          </a:p>
          <a:p>
            <a:pPr indent="-254000" lvl="0" marL="342900" rtl="0" algn="l">
              <a:spcBef>
                <a:spcPts val="800"/>
              </a:spcBef>
              <a:spcAft>
                <a:spcPts val="0"/>
              </a:spcAft>
              <a:buClr>
                <a:schemeClr val="dk2"/>
              </a:buClr>
              <a:buSzPts val="1400"/>
              <a:buChar char="-"/>
            </a:pPr>
            <a:r>
              <a:rPr lang="en-GB">
                <a:solidFill>
                  <a:schemeClr val="dk2"/>
                </a:solidFill>
              </a:rPr>
              <a:t>humidity influences the formation of PM out of NOx</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rain removes PM from the air</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wind will dilute and spread pollution</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wind direction determines the direction in which pollutants are spread</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during heat waves more ozone is formed than during cold days because temperature and sunlight influence the chemical process</a:t>
            </a:r>
            <a:endParaRPr>
              <a:solidFill>
                <a:schemeClr val="dk2"/>
              </a:solidFill>
            </a:endParaRPr>
          </a:p>
          <a:p>
            <a:pPr indent="-254000" lvl="0" marL="342900" marR="114300" rtl="0" algn="l">
              <a:lnSpc>
                <a:spcPct val="142857"/>
              </a:lnSpc>
              <a:spcBef>
                <a:spcPts val="0"/>
              </a:spcBef>
              <a:spcAft>
                <a:spcPts val="0"/>
              </a:spcAft>
              <a:buClr>
                <a:schemeClr val="dk2"/>
              </a:buClr>
              <a:buSzPts val="1400"/>
              <a:buChar char="-"/>
            </a:pPr>
            <a:r>
              <a:rPr lang="en-GB">
                <a:solidFill>
                  <a:schemeClr val="dk2"/>
                </a:solidFill>
              </a:rPr>
              <a:t>atmospheric conditions influence secondary PM formation</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atmospheric inversion layers formed during winter captures polluted air in the lowest air layers</a:t>
            </a:r>
            <a:endParaRPr>
              <a:solidFill>
                <a:schemeClr val="dk2"/>
              </a:solidFill>
            </a:endParaRPr>
          </a:p>
        </p:txBody>
      </p:sp>
      <p:sp>
        <p:nvSpPr>
          <p:cNvPr id="834" name="Google Shape;834;p9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9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Transportation</a:t>
            </a:r>
            <a:endParaRPr/>
          </a:p>
        </p:txBody>
      </p:sp>
      <p:sp>
        <p:nvSpPr>
          <p:cNvPr id="841" name="Google Shape;841;p99"/>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Air pollution can travel long distances through the different air layers</a:t>
            </a:r>
            <a:endParaRPr/>
          </a:p>
          <a:p>
            <a:pPr indent="0" lvl="0" marL="0" rtl="0" algn="l">
              <a:spcBef>
                <a:spcPts val="800"/>
              </a:spcBef>
              <a:spcAft>
                <a:spcPts val="0"/>
              </a:spcAft>
              <a:buNone/>
            </a:pPr>
            <a:r>
              <a:rPr lang="en-GB"/>
              <a:t>E.g. in this way sahara dust can cause a peak in PM in western Europe</a:t>
            </a:r>
            <a:endParaRPr/>
          </a:p>
          <a:p>
            <a:pPr indent="0" lvl="0" marL="0" rtl="0" algn="l">
              <a:spcBef>
                <a:spcPts val="800"/>
              </a:spcBef>
              <a:spcAft>
                <a:spcPts val="0"/>
              </a:spcAft>
              <a:buNone/>
            </a:pPr>
            <a:r>
              <a:t/>
            </a:r>
            <a:endParaRPr/>
          </a:p>
        </p:txBody>
      </p:sp>
      <p:sp>
        <p:nvSpPr>
          <p:cNvPr id="842" name="Google Shape;842;p9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843" name="Google Shape;843;p99"/>
          <p:cNvPicPr preferRelativeResize="0"/>
          <p:nvPr/>
        </p:nvPicPr>
        <p:blipFill>
          <a:blip r:embed="rId3">
            <a:alphaModFix/>
          </a:blip>
          <a:stretch>
            <a:fillRect/>
          </a:stretch>
        </p:blipFill>
        <p:spPr>
          <a:xfrm>
            <a:off x="5163506" y="1987988"/>
            <a:ext cx="3980495" cy="2984063"/>
          </a:xfrm>
          <a:prstGeom prst="rect">
            <a:avLst/>
          </a:prstGeom>
          <a:noFill/>
          <a:ln>
            <a:noFill/>
          </a:ln>
        </p:spPr>
      </p:pic>
      <p:pic>
        <p:nvPicPr>
          <p:cNvPr id="844" name="Google Shape;844;p99"/>
          <p:cNvPicPr preferRelativeResize="0"/>
          <p:nvPr/>
        </p:nvPicPr>
        <p:blipFill>
          <a:blip r:embed="rId4">
            <a:alphaModFix/>
          </a:blip>
          <a:stretch>
            <a:fillRect/>
          </a:stretch>
        </p:blipFill>
        <p:spPr>
          <a:xfrm>
            <a:off x="2552497" y="1987988"/>
            <a:ext cx="2390845" cy="298406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0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Street canyons</a:t>
            </a:r>
            <a:endParaRPr/>
          </a:p>
        </p:txBody>
      </p:sp>
      <p:sp>
        <p:nvSpPr>
          <p:cNvPr id="851" name="Google Shape;851;p10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Air moves differently within a narrow canyon formed by buildings in urban areas</a:t>
            </a:r>
            <a:endParaRPr/>
          </a:p>
        </p:txBody>
      </p:sp>
      <p:sp>
        <p:nvSpPr>
          <p:cNvPr id="852" name="Google Shape;852;p10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853" name="Google Shape;853;p100"/>
          <p:cNvPicPr preferRelativeResize="0"/>
          <p:nvPr/>
        </p:nvPicPr>
        <p:blipFill rotWithShape="1">
          <a:blip r:embed="rId3">
            <a:alphaModFix/>
          </a:blip>
          <a:srcRect b="0" l="0" r="0" t="0"/>
          <a:stretch/>
        </p:blipFill>
        <p:spPr>
          <a:xfrm>
            <a:off x="1924763" y="1555631"/>
            <a:ext cx="5153025" cy="33039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5"/>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Content</a:t>
            </a:r>
            <a:endParaRPr/>
          </a:p>
        </p:txBody>
      </p:sp>
      <p:sp>
        <p:nvSpPr>
          <p:cNvPr id="484" name="Google Shape;484;p65"/>
          <p:cNvSpPr txBox="1"/>
          <p:nvPr>
            <p:ph idx="1" type="body"/>
          </p:nvPr>
        </p:nvSpPr>
        <p:spPr>
          <a:xfrm>
            <a:off x="1057519" y="1174500"/>
            <a:ext cx="7029000" cy="36984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rPr lang="en-GB"/>
              <a:t>Introduction</a:t>
            </a:r>
            <a:endParaRPr/>
          </a:p>
          <a:p>
            <a:pPr indent="-254000" lvl="0" marL="342900" rtl="0" algn="l">
              <a:spcBef>
                <a:spcPts val="800"/>
              </a:spcBef>
              <a:spcAft>
                <a:spcPts val="0"/>
              </a:spcAft>
              <a:buSzPts val="1400"/>
              <a:buChar char="•"/>
            </a:pPr>
            <a:r>
              <a:rPr lang="en-GB"/>
              <a:t>What is air?</a:t>
            </a:r>
            <a:endParaRPr/>
          </a:p>
          <a:p>
            <a:pPr indent="-254000" lvl="0" marL="342900" rtl="0" algn="l">
              <a:spcBef>
                <a:spcPts val="0"/>
              </a:spcBef>
              <a:spcAft>
                <a:spcPts val="0"/>
              </a:spcAft>
              <a:buSzPts val="1400"/>
              <a:buChar char="•"/>
            </a:pPr>
            <a:r>
              <a:rPr lang="en-GB"/>
              <a:t>How is air quality changing over time?</a:t>
            </a:r>
            <a:endParaRPr/>
          </a:p>
          <a:p>
            <a:pPr indent="-254000" lvl="1" marL="1028700" rtl="0" algn="l">
              <a:spcBef>
                <a:spcPts val="0"/>
              </a:spcBef>
              <a:spcAft>
                <a:spcPts val="0"/>
              </a:spcAft>
              <a:buSzPts val="1400"/>
              <a:buChar char="•"/>
            </a:pPr>
            <a:r>
              <a:rPr lang="en-GB"/>
              <a:t>High pollution episodes with high concentrations </a:t>
            </a:r>
            <a:r>
              <a:rPr lang="en-GB"/>
              <a:t>(smog, …) but in general improving quality</a:t>
            </a:r>
            <a:endParaRPr/>
          </a:p>
          <a:p>
            <a:pPr indent="-254000" lvl="0" marL="342900" rtl="0" algn="l">
              <a:spcBef>
                <a:spcPts val="0"/>
              </a:spcBef>
              <a:spcAft>
                <a:spcPts val="0"/>
              </a:spcAft>
              <a:buSzPts val="1400"/>
              <a:buChar char="•"/>
            </a:pPr>
            <a:r>
              <a:rPr lang="en-GB"/>
              <a:t>More evidence on health effects -&gt; limit values are reduced</a:t>
            </a:r>
            <a:endParaRPr/>
          </a:p>
          <a:p>
            <a:pPr indent="-254000" lvl="0" marL="342900" rtl="0" algn="l">
              <a:spcBef>
                <a:spcPts val="0"/>
              </a:spcBef>
              <a:spcAft>
                <a:spcPts val="0"/>
              </a:spcAft>
              <a:buSzPts val="1400"/>
              <a:buChar char="•"/>
            </a:pPr>
            <a:r>
              <a:rPr lang="en-GB"/>
              <a:t>NO2, PM, BC relevant pollutants + measured in CompAIR</a:t>
            </a:r>
            <a:endParaRPr/>
          </a:p>
          <a:p>
            <a:pPr indent="0" lvl="0" marL="0" rtl="0" algn="l">
              <a:spcBef>
                <a:spcPts val="800"/>
              </a:spcBef>
              <a:spcAft>
                <a:spcPts val="0"/>
              </a:spcAft>
              <a:buNone/>
            </a:pPr>
            <a:r>
              <a:rPr lang="en-GB"/>
              <a:t>Per pollutant</a:t>
            </a:r>
            <a:endParaRPr/>
          </a:p>
          <a:p>
            <a:pPr indent="-254000" lvl="0" marL="342900" rtl="0" algn="l">
              <a:spcBef>
                <a:spcPts val="800"/>
              </a:spcBef>
              <a:spcAft>
                <a:spcPts val="0"/>
              </a:spcAft>
              <a:buSzPts val="1400"/>
              <a:buChar char="•"/>
            </a:pPr>
            <a:r>
              <a:rPr lang="en-GB"/>
              <a:t>What is it?</a:t>
            </a:r>
            <a:endParaRPr/>
          </a:p>
          <a:p>
            <a:pPr indent="-254000" lvl="0" marL="342900" rtl="0" algn="l">
              <a:spcBef>
                <a:spcPts val="0"/>
              </a:spcBef>
              <a:spcAft>
                <a:spcPts val="0"/>
              </a:spcAft>
              <a:buSzPts val="1400"/>
              <a:buChar char="•"/>
            </a:pPr>
            <a:r>
              <a:rPr lang="en-GB"/>
              <a:t>Sources</a:t>
            </a:r>
            <a:endParaRPr/>
          </a:p>
          <a:p>
            <a:pPr indent="-254000" lvl="0" marL="342900" rtl="0" algn="l">
              <a:spcBef>
                <a:spcPts val="0"/>
              </a:spcBef>
              <a:spcAft>
                <a:spcPts val="0"/>
              </a:spcAft>
              <a:buSzPts val="1400"/>
              <a:buChar char="•"/>
            </a:pPr>
            <a:r>
              <a:rPr lang="en-GB"/>
              <a:t>Health impact</a:t>
            </a:r>
            <a:endParaRPr/>
          </a:p>
          <a:p>
            <a:pPr indent="-254000" lvl="0" marL="342900" rtl="0" algn="l">
              <a:spcBef>
                <a:spcPts val="0"/>
              </a:spcBef>
              <a:spcAft>
                <a:spcPts val="0"/>
              </a:spcAft>
              <a:buSzPts val="1400"/>
              <a:buChar char="•"/>
            </a:pPr>
            <a:r>
              <a:rPr lang="en-GB"/>
              <a:t>Situation in EU</a:t>
            </a:r>
            <a:endParaRPr/>
          </a:p>
          <a:p>
            <a:pPr indent="0" lvl="0" marL="0" rtl="0" algn="l">
              <a:spcBef>
                <a:spcPts val="800"/>
              </a:spcBef>
              <a:spcAft>
                <a:spcPts val="0"/>
              </a:spcAft>
              <a:buNone/>
            </a:pPr>
            <a:r>
              <a:rPr lang="en-GB"/>
              <a:t>Environmental impact</a:t>
            </a:r>
            <a:endParaRPr/>
          </a:p>
          <a:p>
            <a:pPr indent="-254000" lvl="0" marL="342900" rtl="0" algn="l">
              <a:spcBef>
                <a:spcPts val="800"/>
              </a:spcBef>
              <a:spcAft>
                <a:spcPts val="0"/>
              </a:spcAft>
              <a:buSzPts val="1400"/>
              <a:buChar char="•"/>
            </a:pPr>
            <a:r>
              <a:rPr lang="en-GB"/>
              <a:t>Meteo</a:t>
            </a:r>
            <a:endParaRPr/>
          </a:p>
          <a:p>
            <a:pPr indent="-254000" lvl="0" marL="342900" rtl="0" algn="l">
              <a:spcBef>
                <a:spcPts val="0"/>
              </a:spcBef>
              <a:spcAft>
                <a:spcPts val="0"/>
              </a:spcAft>
              <a:buSzPts val="1400"/>
              <a:buChar char="•"/>
            </a:pPr>
            <a:r>
              <a:rPr lang="en-GB"/>
              <a:t>Transportation</a:t>
            </a:r>
            <a:endParaRPr/>
          </a:p>
          <a:p>
            <a:pPr indent="-254000" lvl="0" marL="342900" rtl="0" algn="l">
              <a:spcBef>
                <a:spcPts val="0"/>
              </a:spcBef>
              <a:spcAft>
                <a:spcPts val="0"/>
              </a:spcAft>
              <a:buSzPts val="1400"/>
              <a:buChar char="•"/>
            </a:pPr>
            <a:r>
              <a:rPr lang="en-GB"/>
              <a:t>Street canyons</a:t>
            </a:r>
            <a:endParaRPr/>
          </a:p>
        </p:txBody>
      </p:sp>
      <p:sp>
        <p:nvSpPr>
          <p:cNvPr id="485" name="Google Shape;485;p6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01"/>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Interesting websites</a:t>
            </a:r>
            <a:endParaRPr/>
          </a:p>
        </p:txBody>
      </p:sp>
      <p:sp>
        <p:nvSpPr>
          <p:cNvPr id="860" name="Google Shape;860;p101"/>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02"/>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Interesting websites</a:t>
            </a:r>
            <a:endParaRPr/>
          </a:p>
        </p:txBody>
      </p:sp>
      <p:sp>
        <p:nvSpPr>
          <p:cNvPr id="867" name="Google Shape;867;p102"/>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GB" u="sng">
                <a:solidFill>
                  <a:schemeClr val="hlink"/>
                </a:solidFill>
                <a:hlinkClick r:id="rId3"/>
              </a:rPr>
              <a:t>https://samenvoorzuiverelucht.eu/en/together-clean-air</a:t>
            </a:r>
            <a:endParaRPr/>
          </a:p>
          <a:p>
            <a:pPr indent="-254000" lvl="0" marL="342900" rtl="0" algn="l">
              <a:spcBef>
                <a:spcPts val="0"/>
              </a:spcBef>
              <a:spcAft>
                <a:spcPts val="0"/>
              </a:spcAft>
              <a:buSzPts val="1400"/>
              <a:buChar char="•"/>
            </a:pPr>
            <a:r>
              <a:rPr lang="en-GB" u="sng">
                <a:solidFill>
                  <a:schemeClr val="hlink"/>
                </a:solidFill>
                <a:hlinkClick r:id="rId4"/>
              </a:rPr>
              <a:t>https://www.eea.europa.eu//publications/status-of-air-quality-in-Europe-2022</a:t>
            </a:r>
            <a:r>
              <a:rPr lang="en-GB"/>
              <a:t> </a:t>
            </a:r>
            <a:endParaRPr/>
          </a:p>
          <a:p>
            <a:pPr indent="-254000" lvl="0" marL="342900" rtl="0" algn="l">
              <a:spcBef>
                <a:spcPts val="0"/>
              </a:spcBef>
              <a:spcAft>
                <a:spcPts val="0"/>
              </a:spcAft>
              <a:buSzPts val="1400"/>
              <a:buChar char="•"/>
            </a:pPr>
            <a:r>
              <a:rPr lang="en-GB" u="sng">
                <a:solidFill>
                  <a:schemeClr val="hlink"/>
                </a:solidFill>
                <a:hlinkClick r:id="rId5"/>
              </a:rPr>
              <a:t>https://www.eea.europa.eu/data-and-maps/dashboards/air-quality-statistics</a:t>
            </a:r>
            <a:endParaRPr/>
          </a:p>
          <a:p>
            <a:pPr indent="-254000" lvl="0" marL="342900" rtl="0" algn="l">
              <a:spcBef>
                <a:spcPts val="0"/>
              </a:spcBef>
              <a:spcAft>
                <a:spcPts val="0"/>
              </a:spcAft>
              <a:buSzPts val="1400"/>
              <a:buChar char="•"/>
            </a:pPr>
            <a:r>
              <a:rPr lang="en-GB" u="sng">
                <a:solidFill>
                  <a:schemeClr val="hlink"/>
                </a:solidFill>
                <a:hlinkClick r:id="rId6"/>
              </a:rPr>
              <a:t>https://www.eea.europa.eu/publications/air-quality-in-europe-2021/health-impacts-of-air-pollution</a:t>
            </a:r>
            <a:endParaRPr/>
          </a:p>
        </p:txBody>
      </p:sp>
      <p:sp>
        <p:nvSpPr>
          <p:cNvPr id="868" name="Google Shape;868;p10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3"/>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2900"/>
              <a:buFont typeface="Corbel"/>
              <a:buNone/>
            </a:pPr>
            <a:r>
              <a:rPr lang="en-GB" sz="2900"/>
              <a:t>COMPAIR D5.1</a:t>
            </a:r>
            <a:endParaRPr sz="2900"/>
          </a:p>
          <a:p>
            <a:pPr indent="0" lvl="0" marL="0" rtl="0" algn="l">
              <a:spcBef>
                <a:spcPts val="0"/>
              </a:spcBef>
              <a:spcAft>
                <a:spcPts val="0"/>
              </a:spcAft>
              <a:buClr>
                <a:schemeClr val="lt1"/>
              </a:buClr>
              <a:buSzPts val="2900"/>
              <a:buFont typeface="Corbel"/>
              <a:buNone/>
            </a:pPr>
            <a:r>
              <a:rPr lang="en-GB" sz="2900"/>
              <a:t>Guide to Air Quality Monitoring</a:t>
            </a:r>
            <a:endParaRPr sz="2900"/>
          </a:p>
        </p:txBody>
      </p:sp>
      <p:sp>
        <p:nvSpPr>
          <p:cNvPr id="875" name="Google Shape;875;p103"/>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400"/>
              <a:buNone/>
            </a:pPr>
            <a:r>
              <a:rPr lang="en-GB"/>
              <a:t>Chapter 2: Low-Cost Sensor (LCS) Training</a:t>
            </a:r>
            <a:endParaRPr/>
          </a:p>
        </p:txBody>
      </p:sp>
      <p:pic>
        <p:nvPicPr>
          <p:cNvPr id="876" name="Google Shape;876;p103"/>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04"/>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Chapter 2: Low-Cost Sensor (LCS) Training</a:t>
            </a:r>
            <a:endParaRPr/>
          </a:p>
        </p:txBody>
      </p:sp>
      <p:sp>
        <p:nvSpPr>
          <p:cNvPr id="883" name="Google Shape;883;p104"/>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Autofit/>
          </a:bodyPr>
          <a:lstStyle/>
          <a:p>
            <a:pPr indent="-158750" lvl="0" marL="152400" rtl="0" algn="l">
              <a:lnSpc>
                <a:spcPct val="90000"/>
              </a:lnSpc>
              <a:spcBef>
                <a:spcPts val="0"/>
              </a:spcBef>
              <a:spcAft>
                <a:spcPts val="0"/>
              </a:spcAft>
              <a:buClr>
                <a:schemeClr val="dk1"/>
              </a:buClr>
              <a:buSzPts val="1700"/>
              <a:buChar char="•"/>
            </a:pPr>
            <a:r>
              <a:rPr lang="en-GB"/>
              <a:t>Types of PM Measurement Equipment</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Types of NO</a:t>
            </a:r>
            <a:r>
              <a:rPr baseline="-25000" lang="en-GB"/>
              <a:t>2</a:t>
            </a:r>
            <a:r>
              <a:rPr lang="en-GB"/>
              <a:t> Measurement Equipment</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Types of Black Carbon (BC) Measurement Equipment</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Measurement Approaches of Low-Cost Sensors (LCS)</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LCS Applications</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LCS response time and overall performance</a:t>
            </a:r>
            <a:endParaRPr/>
          </a:p>
        </p:txBody>
      </p:sp>
      <p:sp>
        <p:nvSpPr>
          <p:cNvPr id="884" name="Google Shape;884;p104"/>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885" name="Google Shape;885;p10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Types of PM Measurement Equipment</a:t>
            </a:r>
            <a:endParaRPr/>
          </a:p>
        </p:txBody>
      </p:sp>
      <p:sp>
        <p:nvSpPr>
          <p:cNvPr id="892" name="Google Shape;892;p105"/>
          <p:cNvSpPr txBox="1"/>
          <p:nvPr>
            <p:ph idx="11" type="ftr"/>
          </p:nvPr>
        </p:nvSpPr>
        <p:spPr>
          <a:xfrm>
            <a:off x="1228287" y="4936434"/>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893" name="Google Shape;893;p105"/>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LCS (optical sensors)</a:t>
            </a:r>
            <a:endParaRPr/>
          </a:p>
        </p:txBody>
      </p:sp>
      <p:sp>
        <p:nvSpPr>
          <p:cNvPr id="894" name="Google Shape;894;p105"/>
          <p:cNvSpPr txBox="1"/>
          <p:nvPr>
            <p:ph idx="2" type="body"/>
          </p:nvPr>
        </p:nvSpPr>
        <p:spPr>
          <a:xfrm>
            <a:off x="4629150" y="1167209"/>
            <a:ext cx="3458700" cy="3769200"/>
          </a:xfrm>
          <a:prstGeom prst="rect">
            <a:avLst/>
          </a:prstGeom>
          <a:noFill/>
          <a:ln>
            <a:noFill/>
          </a:ln>
        </p:spPr>
        <p:txBody>
          <a:bodyPr anchorCtr="0" anchor="t" bIns="34275" lIns="68575" spcFirstLastPara="1" rIns="68575" wrap="square" tIns="34275">
            <a:normAutofit lnSpcReduction="20000"/>
          </a:bodyPr>
          <a:lstStyle/>
          <a:p>
            <a:pPr indent="-158750" lvl="0" marL="152400" rtl="0" algn="l">
              <a:lnSpc>
                <a:spcPct val="90000"/>
              </a:lnSpc>
              <a:spcBef>
                <a:spcPts val="0"/>
              </a:spcBef>
              <a:spcAft>
                <a:spcPts val="0"/>
              </a:spcAft>
              <a:buClr>
                <a:schemeClr val="dk1"/>
              </a:buClr>
              <a:buSzPts val="1700"/>
              <a:buChar char="•"/>
            </a:pPr>
            <a:r>
              <a:rPr lang="en-GB"/>
              <a:t>Reference Station</a:t>
            </a:r>
            <a:endParaRPr/>
          </a:p>
          <a:p>
            <a:pPr indent="0" lvl="0" marL="0" rtl="0" algn="r">
              <a:lnSpc>
                <a:spcPct val="90000"/>
              </a:lnSpc>
              <a:spcBef>
                <a:spcPts val="800"/>
              </a:spcBef>
              <a:spcAft>
                <a:spcPts val="0"/>
              </a:spcAft>
              <a:buClr>
                <a:schemeClr val="dk1"/>
              </a:buClr>
              <a:buSzPts val="1500"/>
              <a:buNone/>
            </a:pPr>
            <a:r>
              <a:rPr lang="en-GB" sz="1500"/>
              <a:t>EU gravimetric reference </a:t>
            </a:r>
            <a:endParaRPr/>
          </a:p>
          <a:p>
            <a:pPr indent="0" lvl="0" marL="0" rtl="0" algn="r">
              <a:lnSpc>
                <a:spcPct val="90000"/>
              </a:lnSpc>
              <a:spcBef>
                <a:spcPts val="800"/>
              </a:spcBef>
              <a:spcAft>
                <a:spcPts val="0"/>
              </a:spcAft>
              <a:buClr>
                <a:schemeClr val="dk1"/>
              </a:buClr>
              <a:buSzPts val="1500"/>
              <a:buNone/>
            </a:pPr>
            <a:r>
              <a:rPr lang="en-GB" sz="1500"/>
              <a:t>(PM</a:t>
            </a:r>
            <a:r>
              <a:rPr baseline="-25000" lang="en-GB" sz="1500"/>
              <a:t>2.5</a:t>
            </a:r>
            <a:r>
              <a:rPr lang="en-GB" sz="1500"/>
              <a:t> only)</a:t>
            </a:r>
            <a:endParaRPr/>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rPr lang="en-GB" sz="1500"/>
              <a:t>EU equivalent method </a:t>
            </a:r>
            <a:endParaRPr/>
          </a:p>
          <a:p>
            <a:pPr indent="0" lvl="0" marL="0" rtl="0" algn="l">
              <a:lnSpc>
                <a:spcPct val="90000"/>
              </a:lnSpc>
              <a:spcBef>
                <a:spcPts val="800"/>
              </a:spcBef>
              <a:spcAft>
                <a:spcPts val="0"/>
              </a:spcAft>
              <a:buClr>
                <a:schemeClr val="dk1"/>
              </a:buClr>
              <a:buSzPts val="1500"/>
              <a:buNone/>
            </a:pPr>
            <a:r>
              <a:rPr lang="en-GB" sz="1500"/>
              <a:t>(Palas Fidas 200)</a:t>
            </a:r>
            <a:endParaRPr/>
          </a:p>
          <a:p>
            <a:pPr indent="-50800" lvl="0" marL="152400" rtl="0" algn="l">
              <a:lnSpc>
                <a:spcPct val="90000"/>
              </a:lnSpc>
              <a:spcBef>
                <a:spcPts val="800"/>
              </a:spcBef>
              <a:spcAft>
                <a:spcPts val="0"/>
              </a:spcAft>
              <a:buClr>
                <a:schemeClr val="dk1"/>
              </a:buClr>
              <a:buSzPts val="1700"/>
              <a:buNone/>
            </a:pPr>
            <a:r>
              <a:t/>
            </a:r>
            <a:endParaRPr/>
          </a:p>
          <a:p>
            <a:pPr indent="-50800" lvl="0" marL="152400" rtl="0" algn="l">
              <a:lnSpc>
                <a:spcPct val="90000"/>
              </a:lnSpc>
              <a:spcBef>
                <a:spcPts val="800"/>
              </a:spcBef>
              <a:spcAft>
                <a:spcPts val="0"/>
              </a:spcAft>
              <a:buClr>
                <a:schemeClr val="dk1"/>
              </a:buClr>
              <a:buSzPts val="1700"/>
              <a:buNone/>
            </a:pPr>
            <a:r>
              <a:t/>
            </a:r>
            <a:endParaRPr/>
          </a:p>
        </p:txBody>
      </p:sp>
      <p:grpSp>
        <p:nvGrpSpPr>
          <p:cNvPr id="895" name="Google Shape;895;p105"/>
          <p:cNvGrpSpPr/>
          <p:nvPr/>
        </p:nvGrpSpPr>
        <p:grpSpPr>
          <a:xfrm>
            <a:off x="120679" y="1442922"/>
            <a:ext cx="3563838" cy="3529403"/>
            <a:chOff x="1454065" y="2286001"/>
            <a:chExt cx="4370663" cy="3885724"/>
          </a:xfrm>
        </p:grpSpPr>
        <p:pic>
          <p:nvPicPr>
            <p:cNvPr id="896" name="Google Shape;896;p105"/>
            <p:cNvPicPr preferRelativeResize="0"/>
            <p:nvPr/>
          </p:nvPicPr>
          <p:blipFill rotWithShape="1">
            <a:blip r:embed="rId3">
              <a:alphaModFix/>
            </a:blip>
            <a:srcRect b="125" l="985" r="1434" t="3600"/>
            <a:stretch/>
          </p:blipFill>
          <p:spPr>
            <a:xfrm>
              <a:off x="1454065" y="2286001"/>
              <a:ext cx="4370663" cy="3885724"/>
            </a:xfrm>
            <a:prstGeom prst="rect">
              <a:avLst/>
            </a:prstGeom>
            <a:noFill/>
            <a:ln>
              <a:noFill/>
            </a:ln>
          </p:spPr>
        </p:pic>
        <p:pic>
          <p:nvPicPr>
            <p:cNvPr descr="SPS30 - PM2.5 Sensor for HVAC and air quality applications SPS30" id="897" name="Google Shape;897;p105"/>
            <p:cNvPicPr preferRelativeResize="0"/>
            <p:nvPr/>
          </p:nvPicPr>
          <p:blipFill rotWithShape="1">
            <a:blip r:embed="rId4">
              <a:alphaModFix/>
            </a:blip>
            <a:srcRect b="17901" l="24225" r="25462" t="22979"/>
            <a:stretch/>
          </p:blipFill>
          <p:spPr>
            <a:xfrm>
              <a:off x="4464192" y="5166363"/>
              <a:ext cx="1224000" cy="896387"/>
            </a:xfrm>
            <a:prstGeom prst="rect">
              <a:avLst/>
            </a:prstGeom>
            <a:noFill/>
            <a:ln>
              <a:noFill/>
            </a:ln>
          </p:spPr>
        </p:pic>
        <p:sp>
          <p:nvSpPr>
            <p:cNvPr id="898" name="Google Shape;898;p105"/>
            <p:cNvSpPr txBox="1"/>
            <p:nvPr/>
          </p:nvSpPr>
          <p:spPr>
            <a:xfrm>
              <a:off x="4407407" y="4977384"/>
              <a:ext cx="1339800" cy="17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600" u="none" cap="none" strike="noStrike">
                  <a:solidFill>
                    <a:schemeClr val="dk1"/>
                  </a:solidFill>
                  <a:latin typeface="Calibri"/>
                  <a:ea typeface="Calibri"/>
                  <a:cs typeface="Calibri"/>
                  <a:sym typeface="Calibri"/>
                </a:rPr>
                <a:t>Sensirion SPS30 </a:t>
              </a:r>
              <a:endParaRPr b="0" i="0" sz="600" u="none" cap="none" strike="noStrike">
                <a:solidFill>
                  <a:schemeClr val="dk1"/>
                </a:solidFill>
                <a:latin typeface="Calibri"/>
                <a:ea typeface="Calibri"/>
                <a:cs typeface="Calibri"/>
                <a:sym typeface="Calibri"/>
              </a:endParaRPr>
            </a:p>
          </p:txBody>
        </p:sp>
        <p:sp>
          <p:nvSpPr>
            <p:cNvPr id="899" name="Google Shape;899;p105"/>
            <p:cNvSpPr/>
            <p:nvPr/>
          </p:nvSpPr>
          <p:spPr>
            <a:xfrm>
              <a:off x="2935224" y="4959096"/>
              <a:ext cx="1404000" cy="111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pic>
          <p:nvPicPr>
            <p:cNvPr descr="Laser particle sensor - PM2012SE-A/PM2012SE-B - Cubic Sensor and Instrument  Co.,Ltd" id="900" name="Google Shape;900;p105"/>
            <p:cNvPicPr preferRelativeResize="0"/>
            <p:nvPr/>
          </p:nvPicPr>
          <p:blipFill rotWithShape="1">
            <a:blip r:embed="rId5">
              <a:alphaModFix/>
            </a:blip>
            <a:srcRect b="15140" l="7050" r="6331" t="16164"/>
            <a:stretch/>
          </p:blipFill>
          <p:spPr>
            <a:xfrm>
              <a:off x="3063240" y="5115907"/>
              <a:ext cx="1152000" cy="913652"/>
            </a:xfrm>
            <a:prstGeom prst="rect">
              <a:avLst/>
            </a:prstGeom>
            <a:noFill/>
            <a:ln>
              <a:noFill/>
            </a:ln>
          </p:spPr>
        </p:pic>
        <p:sp>
          <p:nvSpPr>
            <p:cNvPr id="901" name="Google Shape;901;p105"/>
            <p:cNvSpPr txBox="1"/>
            <p:nvPr/>
          </p:nvSpPr>
          <p:spPr>
            <a:xfrm>
              <a:off x="2968751" y="4974336"/>
              <a:ext cx="1339800" cy="17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600" u="none" cap="none" strike="noStrike">
                  <a:solidFill>
                    <a:schemeClr val="dk1"/>
                  </a:solidFill>
                  <a:latin typeface="Calibri"/>
                  <a:ea typeface="Calibri"/>
                  <a:cs typeface="Calibri"/>
                  <a:sym typeface="Calibri"/>
                </a:rPr>
                <a:t>Cubic sensors ltd PM2012 </a:t>
              </a:r>
              <a:endParaRPr b="0" i="0" sz="600" u="none" cap="none" strike="noStrike">
                <a:solidFill>
                  <a:schemeClr val="dk1"/>
                </a:solidFill>
                <a:latin typeface="Calibri"/>
                <a:ea typeface="Calibri"/>
                <a:cs typeface="Calibri"/>
                <a:sym typeface="Calibri"/>
              </a:endParaRPr>
            </a:p>
          </p:txBody>
        </p:sp>
        <p:sp>
          <p:nvSpPr>
            <p:cNvPr id="902" name="Google Shape;902;p105"/>
            <p:cNvSpPr/>
            <p:nvPr/>
          </p:nvSpPr>
          <p:spPr>
            <a:xfrm>
              <a:off x="1507824" y="4955894"/>
              <a:ext cx="1404000" cy="111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pic>
          <p:nvPicPr>
            <p:cNvPr descr="Grove - Dust Sensor（PPD42NS） — Arduino Official Store" id="903" name="Google Shape;903;p105"/>
            <p:cNvPicPr preferRelativeResize="0"/>
            <p:nvPr/>
          </p:nvPicPr>
          <p:blipFill rotWithShape="1">
            <a:blip r:embed="rId6">
              <a:alphaModFix/>
            </a:blip>
            <a:srcRect b="13288" l="17136" r="14290" t="12389"/>
            <a:stretch/>
          </p:blipFill>
          <p:spPr>
            <a:xfrm>
              <a:off x="1669190" y="5134320"/>
              <a:ext cx="1080000" cy="876825"/>
            </a:xfrm>
            <a:prstGeom prst="rect">
              <a:avLst/>
            </a:prstGeom>
            <a:noFill/>
            <a:ln>
              <a:noFill/>
            </a:ln>
          </p:spPr>
        </p:pic>
        <p:sp>
          <p:nvSpPr>
            <p:cNvPr id="904" name="Google Shape;904;p105"/>
            <p:cNvSpPr txBox="1"/>
            <p:nvPr/>
          </p:nvSpPr>
          <p:spPr>
            <a:xfrm>
              <a:off x="1539239" y="4971288"/>
              <a:ext cx="1339800" cy="17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600" u="none" cap="none" strike="noStrike">
                  <a:solidFill>
                    <a:schemeClr val="dk1"/>
                  </a:solidFill>
                  <a:latin typeface="Calibri"/>
                  <a:ea typeface="Calibri"/>
                  <a:cs typeface="Calibri"/>
                  <a:sym typeface="Calibri"/>
                </a:rPr>
                <a:t>Shinyei PPD42NS</a:t>
              </a:r>
              <a:endParaRPr b="0" i="0" sz="600" u="none" cap="none" strike="noStrike">
                <a:solidFill>
                  <a:schemeClr val="dk1"/>
                </a:solidFill>
                <a:latin typeface="Calibri"/>
                <a:ea typeface="Calibri"/>
                <a:cs typeface="Calibri"/>
                <a:sym typeface="Calibri"/>
              </a:endParaRPr>
            </a:p>
          </p:txBody>
        </p:sp>
      </p:grpSp>
      <p:pic>
        <p:nvPicPr>
          <p:cNvPr descr="Automatic Sampling System PNS T-DM - Comde Derenda" id="905" name="Google Shape;905;p105"/>
          <p:cNvPicPr preferRelativeResize="0"/>
          <p:nvPr/>
        </p:nvPicPr>
        <p:blipFill rotWithShape="1">
          <a:blip r:embed="rId7">
            <a:alphaModFix/>
          </a:blip>
          <a:srcRect b="6199" l="30392" r="27946" t="5741"/>
          <a:stretch/>
        </p:blipFill>
        <p:spPr>
          <a:xfrm>
            <a:off x="4693222" y="1379575"/>
            <a:ext cx="1323000" cy="2796341"/>
          </a:xfrm>
          <a:prstGeom prst="rect">
            <a:avLst/>
          </a:prstGeom>
          <a:noFill/>
          <a:ln>
            <a:noFill/>
          </a:ln>
        </p:spPr>
      </p:pic>
      <p:pic>
        <p:nvPicPr>
          <p:cNvPr descr="Fidas®" id="906" name="Google Shape;906;p105"/>
          <p:cNvPicPr preferRelativeResize="0"/>
          <p:nvPr/>
        </p:nvPicPr>
        <p:blipFill rotWithShape="1">
          <a:blip r:embed="rId8">
            <a:alphaModFix/>
          </a:blip>
          <a:srcRect b="0" l="0" r="0" t="0"/>
          <a:stretch/>
        </p:blipFill>
        <p:spPr>
          <a:xfrm>
            <a:off x="6762698" y="3719945"/>
            <a:ext cx="2381303" cy="1252105"/>
          </a:xfrm>
          <a:prstGeom prst="rect">
            <a:avLst/>
          </a:prstGeom>
          <a:noFill/>
          <a:ln>
            <a:noFill/>
          </a:ln>
        </p:spPr>
      </p:pic>
      <p:sp>
        <p:nvSpPr>
          <p:cNvPr id="907" name="Google Shape;907;p105"/>
          <p:cNvSpPr/>
          <p:nvPr/>
        </p:nvSpPr>
        <p:spPr>
          <a:xfrm>
            <a:off x="2476529" y="3851816"/>
            <a:ext cx="1161000" cy="1040700"/>
          </a:xfrm>
          <a:prstGeom prst="rect">
            <a:avLst/>
          </a:prstGeom>
          <a:noFill/>
          <a:ln cap="flat" cmpd="sng" w="38100">
            <a:solidFill>
              <a:srgbClr val="0099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06"/>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Measurement Approach of </a:t>
            </a:r>
            <a:br>
              <a:rPr lang="en-GB"/>
            </a:br>
            <a:r>
              <a:rPr lang="en-GB"/>
              <a:t>PM LCS</a:t>
            </a:r>
            <a:endParaRPr/>
          </a:p>
        </p:txBody>
      </p:sp>
      <p:sp>
        <p:nvSpPr>
          <p:cNvPr id="914" name="Google Shape;914;p10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915" name="Google Shape;915;p106"/>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PM optical sensor</a:t>
            </a:r>
            <a:endParaRPr/>
          </a:p>
        </p:txBody>
      </p:sp>
      <p:pic>
        <p:nvPicPr>
          <p:cNvPr descr="🎈 Public Lab: Optical Monitoring of Particulate Matter" id="916" name="Google Shape;916;p106"/>
          <p:cNvPicPr preferRelativeResize="0"/>
          <p:nvPr/>
        </p:nvPicPr>
        <p:blipFill rotWithShape="1">
          <a:blip r:embed="rId3">
            <a:alphaModFix/>
          </a:blip>
          <a:srcRect b="0" l="2845" r="4174" t="-250"/>
          <a:stretch/>
        </p:blipFill>
        <p:spPr>
          <a:xfrm>
            <a:off x="5031858" y="392853"/>
            <a:ext cx="2591687" cy="2158801"/>
          </a:xfrm>
          <a:prstGeom prst="rect">
            <a:avLst/>
          </a:prstGeom>
          <a:noFill/>
          <a:ln>
            <a:noFill/>
          </a:ln>
        </p:spPr>
      </p:pic>
      <p:pic>
        <p:nvPicPr>
          <p:cNvPr id="917" name="Google Shape;917;p106"/>
          <p:cNvPicPr preferRelativeResize="0"/>
          <p:nvPr/>
        </p:nvPicPr>
        <p:blipFill rotWithShape="1">
          <a:blip r:embed="rId4">
            <a:alphaModFix/>
          </a:blip>
          <a:srcRect b="0" l="0" r="0" t="0"/>
          <a:stretch/>
        </p:blipFill>
        <p:spPr>
          <a:xfrm>
            <a:off x="73063" y="1472254"/>
            <a:ext cx="4229303" cy="3479202"/>
          </a:xfrm>
          <a:prstGeom prst="rect">
            <a:avLst/>
          </a:prstGeom>
          <a:noFill/>
          <a:ln>
            <a:noFill/>
          </a:ln>
        </p:spPr>
      </p:pic>
      <p:grpSp>
        <p:nvGrpSpPr>
          <p:cNvPr id="918" name="Google Shape;918;p106"/>
          <p:cNvGrpSpPr/>
          <p:nvPr/>
        </p:nvGrpSpPr>
        <p:grpSpPr>
          <a:xfrm>
            <a:off x="4792905" y="2456933"/>
            <a:ext cx="3788665" cy="2479460"/>
            <a:chOff x="5232769" y="3446070"/>
            <a:chExt cx="4626530" cy="2973330"/>
          </a:xfrm>
        </p:grpSpPr>
        <p:pic>
          <p:nvPicPr>
            <p:cNvPr descr="Aerosol Chamber Characterization for Commercial Particulate Matter (PM)  Sensor Evaluation - Aerosol and Air Quality Research" id="919" name="Google Shape;919;p106"/>
            <p:cNvPicPr preferRelativeResize="0"/>
            <p:nvPr/>
          </p:nvPicPr>
          <p:blipFill rotWithShape="1">
            <a:blip r:embed="rId5">
              <a:alphaModFix/>
            </a:blip>
            <a:srcRect b="12157" l="0" r="50734" t="0"/>
            <a:stretch/>
          </p:blipFill>
          <p:spPr>
            <a:xfrm>
              <a:off x="5232769" y="3830620"/>
              <a:ext cx="2981878" cy="2588780"/>
            </a:xfrm>
            <a:prstGeom prst="rect">
              <a:avLst/>
            </a:prstGeom>
            <a:noFill/>
            <a:ln>
              <a:noFill/>
            </a:ln>
          </p:spPr>
        </p:pic>
        <p:pic>
          <p:nvPicPr>
            <p:cNvPr descr="Aerosol Chamber Characterization for Commercial Particulate Matter (PM)  Sensor Evaluation - Aerosol and Air Quality Research" id="920" name="Google Shape;920;p106"/>
            <p:cNvPicPr preferRelativeResize="0"/>
            <p:nvPr/>
          </p:nvPicPr>
          <p:blipFill rotWithShape="1">
            <a:blip r:embed="rId5">
              <a:alphaModFix/>
            </a:blip>
            <a:srcRect b="-1321" l="12130" r="17427" t="87510"/>
            <a:stretch/>
          </p:blipFill>
          <p:spPr>
            <a:xfrm>
              <a:off x="5417282" y="3446070"/>
              <a:ext cx="4263656" cy="407029"/>
            </a:xfrm>
            <a:prstGeom prst="rect">
              <a:avLst/>
            </a:prstGeom>
            <a:noFill/>
            <a:ln>
              <a:noFill/>
            </a:ln>
          </p:spPr>
        </p:pic>
        <p:pic>
          <p:nvPicPr>
            <p:cNvPr descr="Aerosol Chamber Characterization for Commercial Particulate Matter (PM)  Sensor Evaluation - Aerosol and Air Quality Research" id="921" name="Google Shape;921;p106"/>
            <p:cNvPicPr preferRelativeResize="0"/>
            <p:nvPr/>
          </p:nvPicPr>
          <p:blipFill rotWithShape="1">
            <a:blip r:embed="rId5">
              <a:alphaModFix/>
            </a:blip>
            <a:srcRect b="12157" l="69881" r="0" t="0"/>
            <a:stretch/>
          </p:blipFill>
          <p:spPr>
            <a:xfrm>
              <a:off x="8036288" y="3830620"/>
              <a:ext cx="1823011" cy="2588780"/>
            </a:xfrm>
            <a:prstGeom prst="rect">
              <a:avLst/>
            </a:prstGeom>
            <a:noFill/>
            <a:ln>
              <a:noFill/>
            </a:ln>
          </p:spPr>
        </p:pic>
      </p:grpSp>
      <p:sp>
        <p:nvSpPr>
          <p:cNvPr id="922" name="Google Shape;922;p106"/>
          <p:cNvSpPr txBox="1"/>
          <p:nvPr/>
        </p:nvSpPr>
        <p:spPr>
          <a:xfrm>
            <a:off x="6013897" y="269052"/>
            <a:ext cx="10905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GB" sz="1100" u="none" cap="none" strike="noStrike">
                <a:solidFill>
                  <a:schemeClr val="dk2"/>
                </a:solidFill>
                <a:latin typeface="Calibri"/>
                <a:ea typeface="Calibri"/>
                <a:cs typeface="Calibri"/>
                <a:sym typeface="Calibri"/>
              </a:rPr>
              <a:t>Shinyei PPD42NS</a:t>
            </a:r>
            <a:endParaRPr b="1" sz="1100">
              <a:solidFill>
                <a:schemeClr val="dk2"/>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0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Types of NO</a:t>
            </a:r>
            <a:r>
              <a:rPr baseline="-25000" lang="en-GB"/>
              <a:t>2</a:t>
            </a:r>
            <a:r>
              <a:rPr lang="en-GB"/>
              <a:t> Measurement Equipment</a:t>
            </a:r>
            <a:endParaRPr/>
          </a:p>
        </p:txBody>
      </p:sp>
      <p:sp>
        <p:nvSpPr>
          <p:cNvPr id="929" name="Google Shape;929;p10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930" name="Google Shape;930;p107"/>
          <p:cNvSpPr txBox="1"/>
          <p:nvPr>
            <p:ph idx="1" type="body"/>
          </p:nvPr>
        </p:nvSpPr>
        <p:spPr>
          <a:xfrm>
            <a:off x="1057275" y="1167211"/>
            <a:ext cx="3945300" cy="3465300"/>
          </a:xfrm>
          <a:prstGeom prst="rect">
            <a:avLst/>
          </a:prstGeom>
          <a:noFill/>
          <a:ln>
            <a:noFill/>
          </a:ln>
        </p:spPr>
        <p:txBody>
          <a:bodyPr anchorCtr="0" anchor="t" bIns="34275" lIns="68575" spcFirstLastPara="1" rIns="68575" wrap="square" tIns="34275">
            <a:normAutofit lnSpcReduction="10000"/>
          </a:bodyPr>
          <a:lstStyle/>
          <a:p>
            <a:pPr indent="-158750" lvl="0" marL="152400" rtl="0" algn="l">
              <a:lnSpc>
                <a:spcPct val="90000"/>
              </a:lnSpc>
              <a:spcBef>
                <a:spcPts val="0"/>
              </a:spcBef>
              <a:spcAft>
                <a:spcPts val="0"/>
              </a:spcAft>
              <a:buClr>
                <a:schemeClr val="dk1"/>
              </a:buClr>
              <a:buSzPts val="1700"/>
              <a:buChar char="•"/>
            </a:pPr>
            <a:r>
              <a:rPr lang="en-GB"/>
              <a:t>Passive samplers (Palmes tubes; 2week/1month average data)</a:t>
            </a:r>
            <a:endParaRPr/>
          </a:p>
          <a:p>
            <a:pPr indent="0" lvl="0" marL="0" rtl="0" algn="l">
              <a:lnSpc>
                <a:spcPct val="90000"/>
              </a:lnSpc>
              <a:spcBef>
                <a:spcPts val="800"/>
              </a:spcBef>
              <a:spcAft>
                <a:spcPts val="0"/>
              </a:spcAft>
              <a:buClr>
                <a:schemeClr val="dk1"/>
              </a:buClr>
              <a:buSzPts val="1700"/>
              <a:buNone/>
            </a:pPr>
            <a:r>
              <a:t/>
            </a:r>
            <a:endParaRPr/>
          </a:p>
          <a:p>
            <a:pPr indent="0" lvl="0" marL="0" rtl="0" algn="l">
              <a:lnSpc>
                <a:spcPct val="90000"/>
              </a:lnSpc>
              <a:spcBef>
                <a:spcPts val="800"/>
              </a:spcBef>
              <a:spcAft>
                <a:spcPts val="0"/>
              </a:spcAft>
              <a:buClr>
                <a:schemeClr val="dk1"/>
              </a:buClr>
              <a:buSzPts val="1700"/>
              <a:buNone/>
            </a:pPr>
            <a:r>
              <a:t/>
            </a:r>
            <a:endParaRPr/>
          </a:p>
          <a:p>
            <a:pPr indent="0" lvl="0" marL="0" rtl="0" algn="l">
              <a:lnSpc>
                <a:spcPct val="90000"/>
              </a:lnSpc>
              <a:spcBef>
                <a:spcPts val="800"/>
              </a:spcBef>
              <a:spcAft>
                <a:spcPts val="0"/>
              </a:spcAft>
              <a:buClr>
                <a:schemeClr val="dk1"/>
              </a:buClr>
              <a:buSzPts val="1700"/>
              <a:buNone/>
            </a:pPr>
            <a:r>
              <a:t/>
            </a:r>
            <a:endParaRPr/>
          </a:p>
          <a:p>
            <a:pPr indent="0" lvl="0" marL="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Electrochemical sensors: real-time data</a:t>
            </a:r>
            <a:endParaRPr/>
          </a:p>
          <a:p>
            <a:pPr indent="0" lvl="0" marL="0" rtl="0" algn="r">
              <a:lnSpc>
                <a:spcPct val="90000"/>
              </a:lnSpc>
              <a:spcBef>
                <a:spcPts val="800"/>
              </a:spcBef>
              <a:spcAft>
                <a:spcPts val="0"/>
              </a:spcAft>
              <a:buClr>
                <a:schemeClr val="dk1"/>
              </a:buClr>
              <a:buSzPts val="1400"/>
              <a:buNone/>
            </a:pPr>
            <a:r>
              <a:t/>
            </a:r>
            <a:endParaRPr sz="1400">
              <a:latin typeface="Arial"/>
              <a:ea typeface="Arial"/>
              <a:cs typeface="Arial"/>
              <a:sym typeface="Arial"/>
            </a:endParaRPr>
          </a:p>
          <a:p>
            <a:pPr indent="0" lvl="0" marL="0" rtl="0" algn="r">
              <a:lnSpc>
                <a:spcPct val="90000"/>
              </a:lnSpc>
              <a:spcBef>
                <a:spcPts val="800"/>
              </a:spcBef>
              <a:spcAft>
                <a:spcPts val="0"/>
              </a:spcAft>
              <a:buClr>
                <a:schemeClr val="dk1"/>
              </a:buClr>
              <a:buSzPts val="1500"/>
              <a:buNone/>
            </a:pPr>
            <a:r>
              <a:rPr lang="en-GB" sz="1500"/>
              <a:t>Alphasense NO</a:t>
            </a:r>
            <a:r>
              <a:rPr baseline="-25000" lang="en-GB" sz="1500">
                <a:solidFill>
                  <a:srgbClr val="202124"/>
                </a:solidFill>
                <a:highlight>
                  <a:srgbClr val="FFFFFF"/>
                </a:highlight>
              </a:rPr>
              <a:t>2</a:t>
            </a:r>
            <a:r>
              <a:rPr lang="en-GB" sz="1500"/>
              <a:t>-B43F </a:t>
            </a:r>
            <a:endParaRPr sz="1500"/>
          </a:p>
          <a:p>
            <a:pPr indent="-50800" lvl="0" marL="152400" rtl="0" algn="l">
              <a:lnSpc>
                <a:spcPct val="90000"/>
              </a:lnSpc>
              <a:spcBef>
                <a:spcPts val="800"/>
              </a:spcBef>
              <a:spcAft>
                <a:spcPts val="0"/>
              </a:spcAft>
              <a:buClr>
                <a:schemeClr val="dk1"/>
              </a:buClr>
              <a:buSzPts val="1700"/>
              <a:buNone/>
            </a:pPr>
            <a:r>
              <a:t/>
            </a:r>
            <a:endParaRPr/>
          </a:p>
          <a:p>
            <a:pPr indent="-50800" lvl="0" marL="152400" rtl="0" algn="l">
              <a:lnSpc>
                <a:spcPct val="90000"/>
              </a:lnSpc>
              <a:spcBef>
                <a:spcPts val="800"/>
              </a:spcBef>
              <a:spcAft>
                <a:spcPts val="0"/>
              </a:spcAft>
              <a:buClr>
                <a:schemeClr val="dk1"/>
              </a:buClr>
              <a:buSzPts val="1700"/>
              <a:buNone/>
            </a:pPr>
            <a:r>
              <a:t/>
            </a:r>
            <a:endParaRPr/>
          </a:p>
        </p:txBody>
      </p:sp>
      <p:sp>
        <p:nvSpPr>
          <p:cNvPr id="931" name="Google Shape;931;p107"/>
          <p:cNvSpPr txBox="1"/>
          <p:nvPr>
            <p:ph idx="2" type="body"/>
          </p:nvPr>
        </p:nvSpPr>
        <p:spPr>
          <a:xfrm>
            <a:off x="5551370" y="1171280"/>
            <a:ext cx="3592500" cy="15951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Reference Station</a:t>
            </a:r>
            <a:endParaRPr/>
          </a:p>
          <a:p>
            <a:pPr indent="0" lvl="0" marL="0" rtl="0" algn="l">
              <a:lnSpc>
                <a:spcPct val="90000"/>
              </a:lnSpc>
              <a:spcBef>
                <a:spcPts val="800"/>
              </a:spcBef>
              <a:spcAft>
                <a:spcPts val="0"/>
              </a:spcAft>
              <a:buClr>
                <a:schemeClr val="dk1"/>
              </a:buClr>
              <a:buSzPts val="1700"/>
              <a:buNone/>
            </a:pPr>
            <a:r>
              <a:rPr lang="en-GB"/>
              <a:t>Chemiluminescence  Analyser</a:t>
            </a:r>
            <a:endParaRPr/>
          </a:p>
          <a:p>
            <a:pPr indent="0" lvl="0" marL="0" rtl="0" algn="l">
              <a:lnSpc>
                <a:spcPct val="90000"/>
              </a:lnSpc>
              <a:spcBef>
                <a:spcPts val="800"/>
              </a:spcBef>
              <a:spcAft>
                <a:spcPts val="0"/>
              </a:spcAft>
              <a:buClr>
                <a:schemeClr val="dk1"/>
              </a:buClr>
              <a:buSzPts val="1700"/>
              <a:buNone/>
            </a:pPr>
            <a:r>
              <a:rPr lang="en-GB"/>
              <a:t>(42i ThermoFisher Scientific) </a:t>
            </a:r>
            <a:endParaRPr sz="1500"/>
          </a:p>
        </p:txBody>
      </p:sp>
      <p:pic>
        <p:nvPicPr>
          <p:cNvPr descr="Model 42i-HL High Level NO-NO 2 -NO x Analyzer" id="932" name="Google Shape;932;p107"/>
          <p:cNvPicPr preferRelativeResize="0"/>
          <p:nvPr/>
        </p:nvPicPr>
        <p:blipFill rotWithShape="1">
          <a:blip r:embed="rId3">
            <a:alphaModFix/>
          </a:blip>
          <a:srcRect b="0" l="0" r="0" t="0"/>
          <a:stretch/>
        </p:blipFill>
        <p:spPr>
          <a:xfrm>
            <a:off x="5587751" y="2264371"/>
            <a:ext cx="2327961" cy="1271189"/>
          </a:xfrm>
          <a:prstGeom prst="rect">
            <a:avLst/>
          </a:prstGeom>
          <a:noFill/>
          <a:ln>
            <a:noFill/>
          </a:ln>
        </p:spPr>
      </p:pic>
      <p:pic>
        <p:nvPicPr>
          <p:cNvPr descr="NO2 B43F British AlphaSense alpha NO2 sensors original micro station  monitoring|Fuses| - AliExpress" id="933" name="Google Shape;933;p107"/>
          <p:cNvPicPr preferRelativeResize="0"/>
          <p:nvPr/>
        </p:nvPicPr>
        <p:blipFill rotWithShape="1">
          <a:blip r:embed="rId4">
            <a:alphaModFix/>
          </a:blip>
          <a:srcRect b="29848" l="25005" r="24571" t="30069"/>
          <a:stretch/>
        </p:blipFill>
        <p:spPr>
          <a:xfrm>
            <a:off x="1120632" y="3450484"/>
            <a:ext cx="1323000" cy="1051611"/>
          </a:xfrm>
          <a:prstGeom prst="rect">
            <a:avLst/>
          </a:prstGeom>
          <a:noFill/>
          <a:ln>
            <a:noFill/>
          </a:ln>
        </p:spPr>
      </p:pic>
      <p:pic>
        <p:nvPicPr>
          <p:cNvPr id="934" name="Google Shape;934;p107"/>
          <p:cNvPicPr preferRelativeResize="0"/>
          <p:nvPr/>
        </p:nvPicPr>
        <p:blipFill rotWithShape="1">
          <a:blip r:embed="rId5">
            <a:alphaModFix/>
          </a:blip>
          <a:srcRect b="21672" l="22727" r="25829" t="20285"/>
          <a:stretch/>
        </p:blipFill>
        <p:spPr>
          <a:xfrm>
            <a:off x="1228287" y="1796096"/>
            <a:ext cx="1107691" cy="93614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9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0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Measurement Approach of </a:t>
            </a:r>
            <a:br>
              <a:rPr lang="en-GB"/>
            </a:br>
            <a:r>
              <a:rPr lang="en-GB"/>
              <a:t>NO</a:t>
            </a:r>
            <a:r>
              <a:rPr baseline="-25000" lang="en-GB"/>
              <a:t>2</a:t>
            </a:r>
            <a:r>
              <a:rPr lang="en-GB"/>
              <a:t> passive samplers</a:t>
            </a:r>
            <a:endParaRPr/>
          </a:p>
        </p:txBody>
      </p:sp>
      <p:sp>
        <p:nvSpPr>
          <p:cNvPr id="941" name="Google Shape;941;p108"/>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NO</a:t>
            </a:r>
            <a:r>
              <a:rPr baseline="-25000" lang="en-GB"/>
              <a:t>2</a:t>
            </a:r>
            <a:r>
              <a:rPr lang="en-GB"/>
              <a:t> passive sampler (Palmes tubes)</a:t>
            </a:r>
            <a:endParaRPr/>
          </a:p>
        </p:txBody>
      </p:sp>
      <p:sp>
        <p:nvSpPr>
          <p:cNvPr id="942" name="Google Shape;942;p10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descr="How do sorbent tubes work for VOC monitoring" id="943" name="Google Shape;943;p108"/>
          <p:cNvPicPr preferRelativeResize="0"/>
          <p:nvPr/>
        </p:nvPicPr>
        <p:blipFill rotWithShape="1">
          <a:blip r:embed="rId3">
            <a:alphaModFix/>
          </a:blip>
          <a:srcRect b="0" l="0" r="0" t="0"/>
          <a:stretch/>
        </p:blipFill>
        <p:spPr>
          <a:xfrm>
            <a:off x="1057275" y="1632347"/>
            <a:ext cx="1371600" cy="1878806"/>
          </a:xfrm>
          <a:prstGeom prst="rect">
            <a:avLst/>
          </a:prstGeom>
          <a:noFill/>
          <a:ln>
            <a:noFill/>
          </a:ln>
        </p:spPr>
      </p:pic>
      <p:sp>
        <p:nvSpPr>
          <p:cNvPr id="944" name="Google Shape;944;p108"/>
          <p:cNvSpPr txBox="1"/>
          <p:nvPr/>
        </p:nvSpPr>
        <p:spPr>
          <a:xfrm>
            <a:off x="1057275" y="3564013"/>
            <a:ext cx="35148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1" lang="en-GB" sz="1500" u="none" strike="noStrike">
                <a:solidFill>
                  <a:schemeClr val="dk1"/>
                </a:solidFill>
                <a:latin typeface="Corbel"/>
                <a:ea typeface="Corbel"/>
                <a:cs typeface="Corbel"/>
                <a:sym typeface="Corbel"/>
              </a:rPr>
              <a:t>In the Palmes tubes samplers, after collection, the NO</a:t>
            </a:r>
            <a:r>
              <a:rPr b="0" baseline="-25000" i="1" lang="en-GB" sz="1500" u="none" strike="noStrike">
                <a:solidFill>
                  <a:schemeClr val="dk1"/>
                </a:solidFill>
                <a:latin typeface="Corbel"/>
                <a:ea typeface="Corbel"/>
                <a:cs typeface="Corbel"/>
                <a:sym typeface="Corbel"/>
              </a:rPr>
              <a:t>2</a:t>
            </a:r>
            <a:r>
              <a:rPr b="0" i="1" lang="en-GB" sz="1500" u="none" strike="noStrike">
                <a:solidFill>
                  <a:schemeClr val="dk1"/>
                </a:solidFill>
                <a:latin typeface="Corbel"/>
                <a:ea typeface="Corbel"/>
                <a:cs typeface="Corbel"/>
                <a:sym typeface="Corbel"/>
              </a:rPr>
              <a:t> concentration is analyzed via a colorimeter / spectrophotometer</a:t>
            </a:r>
            <a:endParaRPr i="1" sz="1500">
              <a:solidFill>
                <a:schemeClr val="dk1"/>
              </a:solidFill>
              <a:latin typeface="Corbel"/>
              <a:ea typeface="Corbel"/>
              <a:cs typeface="Corbel"/>
              <a:sym typeface="Corbel"/>
            </a:endParaRPr>
          </a:p>
        </p:txBody>
      </p:sp>
      <p:sp>
        <p:nvSpPr>
          <p:cNvPr id="945" name="Google Shape;945;p108"/>
          <p:cNvSpPr txBox="1"/>
          <p:nvPr/>
        </p:nvSpPr>
        <p:spPr>
          <a:xfrm>
            <a:off x="5573333" y="1167211"/>
            <a:ext cx="3561900" cy="762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500">
                <a:solidFill>
                  <a:schemeClr val="dk1"/>
                </a:solidFill>
                <a:latin typeface="Corbel"/>
                <a:ea typeface="Corbel"/>
                <a:cs typeface="Corbel"/>
                <a:sym typeface="Corbel"/>
              </a:rPr>
              <a:t>Diffusive samplers in the European Union for the monitoring of nitrogen dioxide in ambient air</a:t>
            </a:r>
            <a:endParaRPr sz="1500">
              <a:solidFill>
                <a:schemeClr val="dk1"/>
              </a:solidFill>
              <a:latin typeface="Corbel"/>
              <a:ea typeface="Corbel"/>
              <a:cs typeface="Corbel"/>
              <a:sym typeface="Corbel"/>
            </a:endParaRPr>
          </a:p>
        </p:txBody>
      </p:sp>
      <p:pic>
        <p:nvPicPr>
          <p:cNvPr descr="Graphical user interface, application, Word&#10;&#10;Description automatically generated" id="946" name="Google Shape;946;p108"/>
          <p:cNvPicPr preferRelativeResize="0"/>
          <p:nvPr/>
        </p:nvPicPr>
        <p:blipFill rotWithShape="1">
          <a:blip r:embed="rId4">
            <a:alphaModFix/>
          </a:blip>
          <a:srcRect b="61052" l="38454" r="51896" t="25900"/>
          <a:stretch/>
        </p:blipFill>
        <p:spPr>
          <a:xfrm>
            <a:off x="3065621" y="1825465"/>
            <a:ext cx="1506377" cy="1492569"/>
          </a:xfrm>
          <a:prstGeom prst="rect">
            <a:avLst/>
          </a:prstGeom>
          <a:noFill/>
          <a:ln>
            <a:noFill/>
          </a:ln>
        </p:spPr>
      </p:pic>
      <p:pic>
        <p:nvPicPr>
          <p:cNvPr descr="Graphical user interface, application, Word&#10;&#10;Description automatically generated" id="947" name="Google Shape;947;p108"/>
          <p:cNvPicPr preferRelativeResize="0"/>
          <p:nvPr/>
        </p:nvPicPr>
        <p:blipFill rotWithShape="1">
          <a:blip r:embed="rId5">
            <a:alphaModFix/>
          </a:blip>
          <a:srcRect b="53256" l="41089" r="35723" t="19495"/>
          <a:stretch/>
        </p:blipFill>
        <p:spPr>
          <a:xfrm>
            <a:off x="5573333" y="1928958"/>
            <a:ext cx="2726531" cy="234743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0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Measurement Approach of </a:t>
            </a:r>
            <a:br>
              <a:rPr lang="en-GB"/>
            </a:br>
            <a:r>
              <a:rPr lang="en-GB"/>
              <a:t>NO</a:t>
            </a:r>
            <a:r>
              <a:rPr baseline="-25000" lang="en-GB"/>
              <a:t>2</a:t>
            </a:r>
            <a:r>
              <a:rPr lang="en-GB"/>
              <a:t> LCS</a:t>
            </a:r>
            <a:endParaRPr/>
          </a:p>
        </p:txBody>
      </p:sp>
      <p:sp>
        <p:nvSpPr>
          <p:cNvPr id="954" name="Google Shape;954;p10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955" name="Google Shape;955;p109"/>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NO</a:t>
            </a:r>
            <a:r>
              <a:rPr baseline="-25000" lang="en-GB"/>
              <a:t>2</a:t>
            </a:r>
            <a:r>
              <a:rPr lang="en-GB"/>
              <a:t> electrochemical sensor</a:t>
            </a:r>
            <a:endParaRPr/>
          </a:p>
        </p:txBody>
      </p:sp>
      <p:pic>
        <p:nvPicPr>
          <p:cNvPr descr="Schematic of an amperometric NO electrochemical gas sensors showing the basic components including" id="956" name="Google Shape;956;p109"/>
          <p:cNvPicPr preferRelativeResize="0"/>
          <p:nvPr/>
        </p:nvPicPr>
        <p:blipFill rotWithShape="1">
          <a:blip r:embed="rId3">
            <a:alphaModFix/>
          </a:blip>
          <a:srcRect b="0" l="0" r="0" t="0"/>
          <a:stretch/>
        </p:blipFill>
        <p:spPr>
          <a:xfrm>
            <a:off x="158713" y="1434068"/>
            <a:ext cx="5000602" cy="3480300"/>
          </a:xfrm>
          <a:prstGeom prst="rect">
            <a:avLst/>
          </a:prstGeom>
          <a:noFill/>
          <a:ln>
            <a:noFill/>
          </a:ln>
        </p:spPr>
      </p:pic>
      <p:pic>
        <p:nvPicPr>
          <p:cNvPr descr="Graphical user interface, application&#10;&#10;Description automatically generated" id="957" name="Google Shape;957;p109"/>
          <p:cNvPicPr preferRelativeResize="0"/>
          <p:nvPr/>
        </p:nvPicPr>
        <p:blipFill rotWithShape="1">
          <a:blip r:embed="rId4">
            <a:alphaModFix/>
          </a:blip>
          <a:srcRect b="52910" l="19584" r="20377" t="33979"/>
          <a:stretch/>
        </p:blipFill>
        <p:spPr>
          <a:xfrm>
            <a:off x="5159314" y="1167192"/>
            <a:ext cx="3915000" cy="480813"/>
          </a:xfrm>
          <a:prstGeom prst="rect">
            <a:avLst/>
          </a:prstGeom>
          <a:noFill/>
          <a:ln>
            <a:noFill/>
          </a:ln>
        </p:spPr>
      </p:pic>
      <p:pic>
        <p:nvPicPr>
          <p:cNvPr descr="Graphical user interface, application&#10;&#10;Description automatically generated" id="958" name="Google Shape;958;p109"/>
          <p:cNvPicPr preferRelativeResize="0"/>
          <p:nvPr/>
        </p:nvPicPr>
        <p:blipFill rotWithShape="1">
          <a:blip r:embed="rId4">
            <a:alphaModFix/>
          </a:blip>
          <a:srcRect b="19671" l="28410" r="20820" t="49363"/>
          <a:stretch/>
        </p:blipFill>
        <p:spPr>
          <a:xfrm>
            <a:off x="5202642" y="1638300"/>
            <a:ext cx="3915000" cy="13430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10"/>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Types of Black Carbon (BC) Measurement Equipment</a:t>
            </a:r>
            <a:endParaRPr/>
          </a:p>
        </p:txBody>
      </p:sp>
      <p:sp>
        <p:nvSpPr>
          <p:cNvPr id="965" name="Google Shape;965;p11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966" name="Google Shape;966;p110"/>
          <p:cNvSpPr txBox="1"/>
          <p:nvPr>
            <p:ph idx="1" type="body"/>
          </p:nvPr>
        </p:nvSpPr>
        <p:spPr>
          <a:xfrm>
            <a:off x="1057275" y="1167211"/>
            <a:ext cx="3457500" cy="3769200"/>
          </a:xfrm>
          <a:prstGeom prst="rect">
            <a:avLst/>
          </a:prstGeom>
          <a:noFill/>
          <a:ln>
            <a:noFill/>
          </a:ln>
        </p:spPr>
        <p:txBody>
          <a:bodyPr anchorCtr="0" anchor="t" bIns="34275" lIns="68575" spcFirstLastPara="1" rIns="68575" wrap="square" tIns="34275">
            <a:normAutofit fontScale="85000" lnSpcReduction="20000"/>
          </a:bodyPr>
          <a:lstStyle/>
          <a:p>
            <a:pPr indent="-142557" lvl="0" marL="152400" rtl="0" algn="l">
              <a:lnSpc>
                <a:spcPct val="90000"/>
              </a:lnSpc>
              <a:spcBef>
                <a:spcPts val="0"/>
              </a:spcBef>
              <a:spcAft>
                <a:spcPts val="0"/>
              </a:spcAft>
              <a:buClr>
                <a:schemeClr val="dk1"/>
              </a:buClr>
              <a:buSzPct val="100000"/>
              <a:buChar char="•"/>
            </a:pPr>
            <a:r>
              <a:rPr lang="en-GB"/>
              <a:t>Light attenuation LC BC sensors</a:t>
            </a:r>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Static: </a:t>
            </a:r>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BCmeter</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r">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Portable: </a:t>
            </a:r>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Aethlabs </a:t>
            </a:r>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(microAeth® Model AE51)</a:t>
            </a:r>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50800" lvl="0" marL="152400" rtl="0" algn="l">
              <a:lnSpc>
                <a:spcPct val="90000"/>
              </a:lnSpc>
              <a:spcBef>
                <a:spcPts val="800"/>
              </a:spcBef>
              <a:spcAft>
                <a:spcPts val="0"/>
              </a:spcAft>
              <a:buClr>
                <a:schemeClr val="dk1"/>
              </a:buClr>
              <a:buSzPct val="100000"/>
              <a:buNone/>
            </a:pPr>
            <a:r>
              <a:t/>
            </a:r>
            <a:endParaRPr b="1">
              <a:solidFill>
                <a:schemeClr val="accent2"/>
              </a:solidFill>
            </a:endParaRPr>
          </a:p>
          <a:p>
            <a:pPr indent="-50800" lvl="0" marL="152400" rtl="0" algn="l">
              <a:lnSpc>
                <a:spcPct val="90000"/>
              </a:lnSpc>
              <a:spcBef>
                <a:spcPts val="800"/>
              </a:spcBef>
              <a:spcAft>
                <a:spcPts val="0"/>
              </a:spcAft>
              <a:buClr>
                <a:schemeClr val="dk1"/>
              </a:buClr>
              <a:buSzPct val="100000"/>
              <a:buNone/>
            </a:pPr>
            <a:r>
              <a:t/>
            </a:r>
            <a:endParaRPr/>
          </a:p>
        </p:txBody>
      </p:sp>
      <p:pic>
        <p:nvPicPr>
          <p:cNvPr id="967" name="Google Shape;967;p110"/>
          <p:cNvPicPr preferRelativeResize="0"/>
          <p:nvPr/>
        </p:nvPicPr>
        <p:blipFill rotWithShape="1">
          <a:blip r:embed="rId3">
            <a:alphaModFix/>
          </a:blip>
          <a:srcRect b="0" l="0" r="0" t="0"/>
          <a:stretch/>
        </p:blipFill>
        <p:spPr>
          <a:xfrm>
            <a:off x="1094645" y="1497248"/>
            <a:ext cx="2025000" cy="1743674"/>
          </a:xfrm>
          <a:prstGeom prst="rect">
            <a:avLst/>
          </a:prstGeom>
          <a:noFill/>
          <a:ln>
            <a:noFill/>
          </a:ln>
        </p:spPr>
      </p:pic>
      <p:pic>
        <p:nvPicPr>
          <p:cNvPr descr="microAeth - AE51 - Pocket-Sized Black Carbon Aerosol Monitor ..." id="968" name="Google Shape;968;p110"/>
          <p:cNvPicPr preferRelativeResize="0"/>
          <p:nvPr/>
        </p:nvPicPr>
        <p:blipFill rotWithShape="1">
          <a:blip r:embed="rId4">
            <a:alphaModFix/>
          </a:blip>
          <a:srcRect b="16985" l="10998" r="12460" t="9066"/>
          <a:stretch/>
        </p:blipFill>
        <p:spPr>
          <a:xfrm>
            <a:off x="1090550" y="3943550"/>
            <a:ext cx="2025000" cy="978175"/>
          </a:xfrm>
          <a:prstGeom prst="rect">
            <a:avLst/>
          </a:prstGeom>
          <a:noFill/>
          <a:ln>
            <a:noFill/>
          </a:ln>
        </p:spPr>
      </p:pic>
      <p:pic>
        <p:nvPicPr>
          <p:cNvPr descr="Aethalometer | LAC | Paul Scherrer Institut (PSI)" id="969" name="Google Shape;969;p110"/>
          <p:cNvPicPr preferRelativeResize="0"/>
          <p:nvPr/>
        </p:nvPicPr>
        <p:blipFill rotWithShape="1">
          <a:blip r:embed="rId5">
            <a:alphaModFix/>
          </a:blip>
          <a:srcRect b="7114" l="0" r="0" t="0"/>
          <a:stretch/>
        </p:blipFill>
        <p:spPr>
          <a:xfrm>
            <a:off x="5416133" y="1497248"/>
            <a:ext cx="3457575" cy="1824736"/>
          </a:xfrm>
          <a:prstGeom prst="rect">
            <a:avLst/>
          </a:prstGeom>
          <a:noFill/>
          <a:ln>
            <a:noFill/>
          </a:ln>
        </p:spPr>
      </p:pic>
      <p:sp>
        <p:nvSpPr>
          <p:cNvPr id="970" name="Google Shape;970;p110"/>
          <p:cNvSpPr txBox="1"/>
          <p:nvPr/>
        </p:nvSpPr>
        <p:spPr>
          <a:xfrm>
            <a:off x="5416133" y="1170299"/>
            <a:ext cx="3457500" cy="3465300"/>
          </a:xfrm>
          <a:prstGeom prst="rect">
            <a:avLst/>
          </a:prstGeom>
          <a:noFill/>
          <a:ln>
            <a:noFill/>
          </a:ln>
        </p:spPr>
        <p:txBody>
          <a:bodyPr anchorCtr="0" anchor="t" bIns="34275" lIns="68575" spcFirstLastPara="1" rIns="68575" wrap="square" tIns="34275">
            <a:normAutofit/>
          </a:bodyPr>
          <a:lstStyle/>
          <a:p>
            <a:pPr indent="-158750" lvl="0" marL="152400" marR="0" rtl="0" algn="l">
              <a:lnSpc>
                <a:spcPct val="90000"/>
              </a:lnSpc>
              <a:spcBef>
                <a:spcPts val="0"/>
              </a:spcBef>
              <a:spcAft>
                <a:spcPts val="0"/>
              </a:spcAft>
              <a:buClr>
                <a:schemeClr val="dk1"/>
              </a:buClr>
              <a:buSzPts val="1700"/>
              <a:buFont typeface="Arial"/>
              <a:buChar char="•"/>
            </a:pPr>
            <a:r>
              <a:rPr lang="en-GB" sz="1700">
                <a:solidFill>
                  <a:schemeClr val="dk1"/>
                </a:solidFill>
                <a:latin typeface="Corbel"/>
                <a:ea typeface="Corbel"/>
                <a:cs typeface="Corbel"/>
                <a:sym typeface="Corbel"/>
              </a:rPr>
              <a:t>Aethalometer (Magee Scientific)</a:t>
            </a:r>
            <a:endParaRPr sz="1500">
              <a:solidFill>
                <a:schemeClr val="dk1"/>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6"/>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4400"/>
              <a:buFont typeface="Corbel"/>
              <a:buNone/>
            </a:pPr>
            <a:r>
              <a:rPr lang="en-GB"/>
              <a:t>Introduction</a:t>
            </a:r>
            <a:endParaRPr/>
          </a:p>
        </p:txBody>
      </p:sp>
      <p:sp>
        <p:nvSpPr>
          <p:cNvPr id="491" name="Google Shape;491;p66"/>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800"/>
              <a:buNone/>
            </a:pPr>
            <a:r>
              <a:t/>
            </a:r>
            <a:endParaRPr/>
          </a:p>
        </p:txBody>
      </p:sp>
      <p:sp>
        <p:nvSpPr>
          <p:cNvPr id="492" name="Google Shape;492;p66"/>
          <p:cNvSpPr txBox="1"/>
          <p:nvPr/>
        </p:nvSpPr>
        <p:spPr>
          <a:xfrm>
            <a:off x="1313831" y="4611413"/>
            <a:ext cx="7346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More information on:</a:t>
            </a:r>
            <a:r>
              <a:rPr lang="en-GB" sz="1100" u="sng">
                <a:solidFill>
                  <a:schemeClr val="hlink"/>
                </a:solidFill>
                <a:latin typeface="Corbel"/>
                <a:ea typeface="Corbel"/>
                <a:cs typeface="Corbel"/>
                <a:sym typeface="Corbel"/>
                <a:hlinkClick r:id="rId3"/>
              </a:rPr>
              <a:t> Together for Clean Air</a:t>
            </a:r>
            <a:endParaRPr sz="1100">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11"/>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Measurement Approaches </a:t>
            </a:r>
            <a:br>
              <a:rPr lang="en-GB"/>
            </a:br>
            <a:r>
              <a:rPr lang="en-GB"/>
              <a:t>of BC LCS</a:t>
            </a:r>
            <a:endParaRPr/>
          </a:p>
        </p:txBody>
      </p:sp>
      <p:sp>
        <p:nvSpPr>
          <p:cNvPr id="977" name="Google Shape;977;p11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pic>
        <p:nvPicPr>
          <p:cNvPr descr="Graphical user interface&#10;&#10;Description automatically generated" id="978" name="Google Shape;978;p111"/>
          <p:cNvPicPr preferRelativeResize="0"/>
          <p:nvPr/>
        </p:nvPicPr>
        <p:blipFill rotWithShape="1">
          <a:blip r:embed="rId3">
            <a:alphaModFix/>
          </a:blip>
          <a:srcRect b="10756" l="8102" r="18373" t="29452"/>
          <a:stretch/>
        </p:blipFill>
        <p:spPr>
          <a:xfrm>
            <a:off x="1057520" y="1460213"/>
            <a:ext cx="4860000" cy="2223075"/>
          </a:xfrm>
          <a:prstGeom prst="rect">
            <a:avLst/>
          </a:prstGeom>
          <a:noFill/>
          <a:ln>
            <a:noFill/>
          </a:ln>
        </p:spPr>
      </p:pic>
      <p:pic>
        <p:nvPicPr>
          <p:cNvPr descr="Sensors | Free Full-Text | A New Black Carbon Sensor for Dense Air Quality  Monitoring Networks" id="979" name="Google Shape;979;p111"/>
          <p:cNvPicPr preferRelativeResize="0"/>
          <p:nvPr/>
        </p:nvPicPr>
        <p:blipFill rotWithShape="1">
          <a:blip r:embed="rId4">
            <a:alphaModFix/>
          </a:blip>
          <a:srcRect b="0" l="0" r="69169" t="0"/>
          <a:stretch/>
        </p:blipFill>
        <p:spPr>
          <a:xfrm>
            <a:off x="6413156" y="853783"/>
            <a:ext cx="1917230" cy="1909285"/>
          </a:xfrm>
          <a:prstGeom prst="rect">
            <a:avLst/>
          </a:prstGeom>
          <a:noFill/>
          <a:ln>
            <a:noFill/>
          </a:ln>
        </p:spPr>
      </p:pic>
      <p:pic>
        <p:nvPicPr>
          <p:cNvPr descr="Sensors | Free Full-Text | A New Black Carbon Sensor for Dense Air Quality  Monitoring Networks" id="980" name="Google Shape;980;p111"/>
          <p:cNvPicPr preferRelativeResize="0"/>
          <p:nvPr/>
        </p:nvPicPr>
        <p:blipFill rotWithShape="1">
          <a:blip r:embed="rId5">
            <a:alphaModFix/>
          </a:blip>
          <a:srcRect b="0" l="43000" r="0" t="0"/>
          <a:stretch/>
        </p:blipFill>
        <p:spPr>
          <a:xfrm>
            <a:off x="5626972" y="2821808"/>
            <a:ext cx="3509999" cy="1890723"/>
          </a:xfrm>
          <a:prstGeom prst="rect">
            <a:avLst/>
          </a:prstGeom>
          <a:noFill/>
          <a:ln>
            <a:noFill/>
          </a:ln>
        </p:spPr>
      </p:pic>
      <p:pic>
        <p:nvPicPr>
          <p:cNvPr id="981" name="Google Shape;981;p111"/>
          <p:cNvPicPr preferRelativeResize="0"/>
          <p:nvPr/>
        </p:nvPicPr>
        <p:blipFill rotWithShape="1">
          <a:blip r:embed="rId6">
            <a:alphaModFix/>
          </a:blip>
          <a:srcRect b="0" l="36272" r="28378" t="0"/>
          <a:stretch/>
        </p:blipFill>
        <p:spPr>
          <a:xfrm>
            <a:off x="156206" y="1206729"/>
            <a:ext cx="777782" cy="3057817"/>
          </a:xfrm>
          <a:prstGeom prst="rect">
            <a:avLst/>
          </a:prstGeom>
          <a:noFill/>
          <a:ln>
            <a:noFill/>
          </a:ln>
        </p:spPr>
      </p:pic>
      <p:sp>
        <p:nvSpPr>
          <p:cNvPr id="982" name="Google Shape;982;p111"/>
          <p:cNvSpPr txBox="1"/>
          <p:nvPr/>
        </p:nvSpPr>
        <p:spPr>
          <a:xfrm>
            <a:off x="114575" y="4071800"/>
            <a:ext cx="942900" cy="931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GB" sz="1400">
                <a:solidFill>
                  <a:schemeClr val="dk1"/>
                </a:solidFill>
                <a:latin typeface="Corbel"/>
                <a:ea typeface="Corbel"/>
                <a:cs typeface="Corbel"/>
                <a:sym typeface="Corbel"/>
              </a:rPr>
              <a:t>Simplified</a:t>
            </a:r>
            <a:endParaRPr sz="1100"/>
          </a:p>
          <a:p>
            <a:pPr indent="0" lvl="0" marL="0" marR="0" rtl="0" algn="ctr">
              <a:spcBef>
                <a:spcPts val="0"/>
              </a:spcBef>
              <a:spcAft>
                <a:spcPts val="0"/>
              </a:spcAft>
              <a:buNone/>
            </a:pPr>
            <a:r>
              <a:rPr lang="en-GB" sz="1400">
                <a:solidFill>
                  <a:schemeClr val="dk1"/>
                </a:solidFill>
                <a:latin typeface="Corbel"/>
                <a:ea typeface="Corbel"/>
                <a:cs typeface="Corbel"/>
                <a:sym typeface="Corbel"/>
              </a:rPr>
              <a:t>working </a:t>
            </a:r>
            <a:endParaRPr sz="1100"/>
          </a:p>
          <a:p>
            <a:pPr indent="0" lvl="0" marL="0" marR="0" rtl="0" algn="ctr">
              <a:spcBef>
                <a:spcPts val="0"/>
              </a:spcBef>
              <a:spcAft>
                <a:spcPts val="0"/>
              </a:spcAft>
              <a:buNone/>
            </a:pPr>
            <a:r>
              <a:rPr lang="en-GB" sz="1400">
                <a:solidFill>
                  <a:schemeClr val="dk1"/>
                </a:solidFill>
                <a:latin typeface="Corbel"/>
                <a:ea typeface="Corbel"/>
                <a:cs typeface="Corbel"/>
                <a:sym typeface="Corbel"/>
              </a:rPr>
              <a:t>principle:</a:t>
            </a:r>
            <a:endParaRPr sz="1100"/>
          </a:p>
          <a:p>
            <a:pPr indent="0" lvl="0" marL="0" marR="0" rtl="0" algn="ctr">
              <a:spcBef>
                <a:spcPts val="0"/>
              </a:spcBef>
              <a:spcAft>
                <a:spcPts val="0"/>
              </a:spcAft>
              <a:buNone/>
            </a:pPr>
            <a:r>
              <a:rPr lang="en-GB" sz="1400">
                <a:solidFill>
                  <a:schemeClr val="dk1"/>
                </a:solidFill>
                <a:latin typeface="Corbel"/>
                <a:ea typeface="Corbel"/>
                <a:cs typeface="Corbel"/>
                <a:sym typeface="Corbel"/>
              </a:rPr>
              <a:t>BCmeter</a:t>
            </a:r>
            <a:endParaRPr sz="1400">
              <a:solidFill>
                <a:schemeClr val="dk1"/>
              </a:solidFill>
              <a:latin typeface="Corbel"/>
              <a:ea typeface="Corbel"/>
              <a:cs typeface="Corbel"/>
              <a:sym typeface="Corbel"/>
            </a:endParaRPr>
          </a:p>
        </p:txBody>
      </p:sp>
      <p:sp>
        <p:nvSpPr>
          <p:cNvPr id="983" name="Google Shape;983;p111"/>
          <p:cNvSpPr txBox="1"/>
          <p:nvPr/>
        </p:nvSpPr>
        <p:spPr>
          <a:xfrm>
            <a:off x="1476517" y="3683286"/>
            <a:ext cx="40221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GB" sz="1400">
                <a:solidFill>
                  <a:schemeClr val="dk1"/>
                </a:solidFill>
                <a:latin typeface="Corbel"/>
                <a:ea typeface="Corbel"/>
                <a:cs typeface="Corbel"/>
                <a:sym typeface="Corbel"/>
              </a:rPr>
              <a:t>Detailed working principle</a:t>
            </a:r>
            <a:endParaRPr sz="1400">
              <a:solidFill>
                <a:schemeClr val="dk1"/>
              </a:solidFill>
              <a:latin typeface="Corbel"/>
              <a:ea typeface="Corbel"/>
              <a:cs typeface="Corbel"/>
              <a:sym typeface="Corbel"/>
            </a:endParaRPr>
          </a:p>
        </p:txBody>
      </p:sp>
      <p:sp>
        <p:nvSpPr>
          <p:cNvPr id="984" name="Google Shape;984;p111"/>
          <p:cNvSpPr txBox="1"/>
          <p:nvPr/>
        </p:nvSpPr>
        <p:spPr>
          <a:xfrm>
            <a:off x="6669770" y="4703385"/>
            <a:ext cx="14040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GB" sz="1400">
                <a:solidFill>
                  <a:schemeClr val="dk1"/>
                </a:solidFill>
                <a:latin typeface="Corbel"/>
                <a:ea typeface="Corbel"/>
                <a:cs typeface="Corbel"/>
                <a:sym typeface="Corbel"/>
              </a:rPr>
              <a:t>Internal assembly</a:t>
            </a:r>
            <a:endParaRPr sz="1400">
              <a:solidFill>
                <a:schemeClr val="dk1"/>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12"/>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LCS Applications</a:t>
            </a:r>
            <a:endParaRPr/>
          </a:p>
        </p:txBody>
      </p:sp>
      <p:sp>
        <p:nvSpPr>
          <p:cNvPr id="991" name="Google Shape;991;p112"/>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33350" lvl="0" marL="127000" rtl="0" algn="l">
              <a:lnSpc>
                <a:spcPct val="90000"/>
              </a:lnSpc>
              <a:spcBef>
                <a:spcPts val="0"/>
              </a:spcBef>
              <a:spcAft>
                <a:spcPts val="0"/>
              </a:spcAft>
              <a:buClr>
                <a:schemeClr val="dk1"/>
              </a:buClr>
              <a:buSzPts val="1700"/>
              <a:buFont typeface="Arial"/>
              <a:buChar char="•"/>
            </a:pPr>
            <a:r>
              <a:rPr b="0" i="0" lang="en-GB">
                <a:latin typeface="Corbel"/>
                <a:ea typeface="Corbel"/>
                <a:cs typeface="Corbel"/>
                <a:sym typeface="Corbel"/>
              </a:rPr>
              <a:t>Enables spatially dense, high temporal resolution measurements of air quality to be made economically</a:t>
            </a:r>
            <a:endParaRPr/>
          </a:p>
          <a:p>
            <a:pPr indent="0" lvl="0" marL="0" rtl="0" algn="l">
              <a:lnSpc>
                <a:spcPct val="90000"/>
              </a:lnSpc>
              <a:spcBef>
                <a:spcPts val="800"/>
              </a:spcBef>
              <a:spcAft>
                <a:spcPts val="0"/>
              </a:spcAft>
              <a:buClr>
                <a:schemeClr val="dk1"/>
              </a:buClr>
              <a:buSzPts val="1700"/>
              <a:buNone/>
            </a:pPr>
            <a:r>
              <a:t/>
            </a:r>
            <a:endParaRPr b="0" i="0">
              <a:solidFill>
                <a:srgbClr val="444444"/>
              </a:solidFill>
              <a:latin typeface="Open Sans"/>
              <a:ea typeface="Open Sans"/>
              <a:cs typeface="Open Sans"/>
              <a:sym typeface="Open Sans"/>
            </a:endParaRPr>
          </a:p>
          <a:p>
            <a:pPr indent="-133350" lvl="0" marL="127000" rtl="0" algn="l">
              <a:lnSpc>
                <a:spcPct val="90000"/>
              </a:lnSpc>
              <a:spcBef>
                <a:spcPts val="800"/>
              </a:spcBef>
              <a:spcAft>
                <a:spcPts val="0"/>
              </a:spcAft>
              <a:buClr>
                <a:schemeClr val="dk1"/>
              </a:buClr>
              <a:buSzPts val="1700"/>
              <a:buFont typeface="Arial"/>
              <a:buChar char="•"/>
            </a:pPr>
            <a:r>
              <a:rPr b="0" i="0" lang="en-GB">
                <a:latin typeface="Corbel"/>
                <a:ea typeface="Corbel"/>
                <a:cs typeface="Corbel"/>
                <a:sym typeface="Corbel"/>
              </a:rPr>
              <a:t>Beneficial in areas where the concentration of air pollutants have significant spatial </a:t>
            </a:r>
            <a:r>
              <a:rPr lang="en-GB">
                <a:latin typeface="Corbel"/>
                <a:ea typeface="Corbel"/>
                <a:cs typeface="Corbel"/>
                <a:sym typeface="Corbel"/>
              </a:rPr>
              <a:t>g</a:t>
            </a:r>
            <a:r>
              <a:rPr b="0" i="0" lang="en-GB">
                <a:latin typeface="Corbel"/>
                <a:ea typeface="Corbel"/>
                <a:cs typeface="Corbel"/>
                <a:sym typeface="Corbel"/>
              </a:rPr>
              <a:t>radients</a:t>
            </a:r>
            <a:endParaRPr/>
          </a:p>
          <a:p>
            <a:pPr indent="-25400" lvl="0" marL="127000" rtl="0" algn="l">
              <a:lnSpc>
                <a:spcPct val="90000"/>
              </a:lnSpc>
              <a:spcBef>
                <a:spcPts val="800"/>
              </a:spcBef>
              <a:spcAft>
                <a:spcPts val="0"/>
              </a:spcAft>
              <a:buClr>
                <a:schemeClr val="dk1"/>
              </a:buClr>
              <a:buSzPts val="1700"/>
              <a:buNone/>
            </a:pPr>
            <a:r>
              <a:t/>
            </a:r>
            <a:endParaRPr b="0" i="0">
              <a:latin typeface="Corbel"/>
              <a:ea typeface="Corbel"/>
              <a:cs typeface="Corbel"/>
              <a:sym typeface="Corbel"/>
            </a:endParaRPr>
          </a:p>
          <a:p>
            <a:pPr indent="-133350" lvl="0" marL="127000" rtl="0" algn="l">
              <a:lnSpc>
                <a:spcPct val="90000"/>
              </a:lnSpc>
              <a:spcBef>
                <a:spcPts val="800"/>
              </a:spcBef>
              <a:spcAft>
                <a:spcPts val="0"/>
              </a:spcAft>
              <a:buClr>
                <a:schemeClr val="dk1"/>
              </a:buClr>
              <a:buSzPts val="1700"/>
              <a:buChar char="•"/>
            </a:pPr>
            <a:r>
              <a:rPr b="0" i="0" lang="en-GB">
                <a:latin typeface="Corbel"/>
                <a:ea typeface="Corbel"/>
                <a:cs typeface="Corbel"/>
                <a:sym typeface="Corbel"/>
              </a:rPr>
              <a:t>Inexpensive and can be portable, compared to reference monitoring station</a:t>
            </a:r>
            <a:endParaRPr/>
          </a:p>
          <a:p>
            <a:pPr indent="-25400" lvl="0" marL="127000" rtl="0" algn="l">
              <a:lnSpc>
                <a:spcPct val="90000"/>
              </a:lnSpc>
              <a:spcBef>
                <a:spcPts val="800"/>
              </a:spcBef>
              <a:spcAft>
                <a:spcPts val="0"/>
              </a:spcAft>
              <a:buClr>
                <a:schemeClr val="dk1"/>
              </a:buClr>
              <a:buSzPts val="1700"/>
              <a:buNone/>
            </a:pPr>
            <a:r>
              <a:t/>
            </a:r>
            <a:endParaRPr>
              <a:latin typeface="Corbel"/>
              <a:ea typeface="Corbel"/>
              <a:cs typeface="Corbel"/>
              <a:sym typeface="Corbel"/>
            </a:endParaRPr>
          </a:p>
          <a:p>
            <a:pPr indent="-133350" lvl="0" marL="127000" rtl="0" algn="l">
              <a:lnSpc>
                <a:spcPct val="90000"/>
              </a:lnSpc>
              <a:spcBef>
                <a:spcPts val="800"/>
              </a:spcBef>
              <a:spcAft>
                <a:spcPts val="0"/>
              </a:spcAft>
              <a:buClr>
                <a:schemeClr val="dk1"/>
              </a:buClr>
              <a:buSzPts val="1700"/>
              <a:buChar char="•"/>
            </a:pPr>
            <a:r>
              <a:rPr lang="en-GB">
                <a:latin typeface="Corbel"/>
                <a:ea typeface="Corbel"/>
                <a:cs typeface="Corbel"/>
                <a:sym typeface="Corbel"/>
              </a:rPr>
              <a:t>Specific use cases for sensors include outdoor monitoring in a stationary or mobile mode, indoor environment monitoring and personal monitoring</a:t>
            </a:r>
            <a:endParaRPr/>
          </a:p>
          <a:p>
            <a:pPr indent="-50800" lvl="0" marL="152400" rtl="0" algn="l">
              <a:lnSpc>
                <a:spcPct val="90000"/>
              </a:lnSpc>
              <a:spcBef>
                <a:spcPts val="800"/>
              </a:spcBef>
              <a:spcAft>
                <a:spcPts val="0"/>
              </a:spcAft>
              <a:buClr>
                <a:schemeClr val="dk1"/>
              </a:buClr>
              <a:buSzPts val="1700"/>
              <a:buNone/>
            </a:pPr>
            <a:r>
              <a:t/>
            </a:r>
            <a:endParaRPr/>
          </a:p>
        </p:txBody>
      </p:sp>
      <p:sp>
        <p:nvSpPr>
          <p:cNvPr id="992" name="Google Shape;992;p112"/>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993" name="Google Shape;993;p11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1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LCS response time and overall performance</a:t>
            </a:r>
            <a:endParaRPr/>
          </a:p>
        </p:txBody>
      </p:sp>
      <p:sp>
        <p:nvSpPr>
          <p:cNvPr id="1000" name="Google Shape;1000;p113"/>
          <p:cNvSpPr txBox="1"/>
          <p:nvPr>
            <p:ph idx="1" type="body"/>
          </p:nvPr>
        </p:nvSpPr>
        <p:spPr>
          <a:xfrm>
            <a:off x="43481" y="1167206"/>
            <a:ext cx="2753400" cy="3465300"/>
          </a:xfrm>
          <a:prstGeom prst="rect">
            <a:avLst/>
          </a:prstGeom>
          <a:noFill/>
          <a:ln>
            <a:noFill/>
          </a:ln>
        </p:spPr>
        <p:txBody>
          <a:bodyPr anchorCtr="0" anchor="t" bIns="34275" lIns="68575" spcFirstLastPara="1" rIns="68575" wrap="square" tIns="34275">
            <a:noAutofit/>
          </a:bodyPr>
          <a:lstStyle/>
          <a:p>
            <a:pPr indent="-139700" lvl="0" marL="152400" rtl="0" algn="l">
              <a:lnSpc>
                <a:spcPct val="90000"/>
              </a:lnSpc>
              <a:spcBef>
                <a:spcPts val="0"/>
              </a:spcBef>
              <a:spcAft>
                <a:spcPts val="0"/>
              </a:spcAft>
              <a:buClr>
                <a:schemeClr val="dk1"/>
              </a:buClr>
              <a:buSzPts val="1200"/>
              <a:buChar char="•"/>
            </a:pPr>
            <a:r>
              <a:rPr lang="en-GB" sz="1200"/>
              <a:t>Response time </a:t>
            </a:r>
            <a:endParaRPr sz="1200"/>
          </a:p>
          <a:p>
            <a:pPr indent="-114300" lvl="1" marL="330200" rtl="0" algn="l">
              <a:lnSpc>
                <a:spcPct val="90000"/>
              </a:lnSpc>
              <a:spcBef>
                <a:spcPts val="0"/>
              </a:spcBef>
              <a:spcAft>
                <a:spcPts val="0"/>
              </a:spcAft>
              <a:buClr>
                <a:schemeClr val="dk1"/>
              </a:buClr>
              <a:buSzPts val="1200"/>
              <a:buChar char="•"/>
            </a:pPr>
            <a:r>
              <a:rPr lang="en-GB" sz="1200"/>
              <a:t>T</a:t>
            </a:r>
            <a:r>
              <a:rPr lang="en-GB" sz="1200">
                <a:solidFill>
                  <a:schemeClr val="dk2"/>
                </a:solidFill>
                <a:highlight>
                  <a:srgbClr val="FFFFFF"/>
                </a:highlight>
              </a:rPr>
              <a:t>ime at which the output reaches a certain percentage (e.g. 95%) of its final value, in response to a step change of the input.</a:t>
            </a:r>
            <a:endParaRPr sz="1200"/>
          </a:p>
          <a:p>
            <a:pPr indent="0" lvl="0" marL="0" rtl="0" algn="l">
              <a:lnSpc>
                <a:spcPct val="90000"/>
              </a:lnSpc>
              <a:spcBef>
                <a:spcPts val="800"/>
              </a:spcBef>
              <a:spcAft>
                <a:spcPts val="0"/>
              </a:spcAft>
              <a:buClr>
                <a:schemeClr val="dk1"/>
              </a:buClr>
              <a:buSzPts val="1400"/>
              <a:buNone/>
            </a:pPr>
            <a:r>
              <a:t/>
            </a:r>
            <a:endParaRPr sz="1200">
              <a:latin typeface="Corbel"/>
              <a:ea typeface="Corbel"/>
              <a:cs typeface="Corbel"/>
              <a:sym typeface="Corbel"/>
            </a:endParaRPr>
          </a:p>
          <a:p>
            <a:pPr indent="-139700" lvl="0" marL="152400" rtl="0" algn="l">
              <a:lnSpc>
                <a:spcPct val="90000"/>
              </a:lnSpc>
              <a:spcBef>
                <a:spcPts val="800"/>
              </a:spcBef>
              <a:spcAft>
                <a:spcPts val="0"/>
              </a:spcAft>
              <a:buClr>
                <a:schemeClr val="dk1"/>
              </a:buClr>
              <a:buSzPts val="1200"/>
              <a:buChar char="•"/>
            </a:pPr>
            <a:r>
              <a:rPr lang="en-GB" sz="1200">
                <a:latin typeface="Corbel"/>
                <a:ea typeface="Corbel"/>
                <a:cs typeface="Corbel"/>
                <a:sym typeface="Corbel"/>
              </a:rPr>
              <a:t>Overall performance</a:t>
            </a:r>
            <a:endParaRPr sz="1200"/>
          </a:p>
          <a:p>
            <a:pPr indent="-114300" lvl="1" marL="330200" rtl="0" algn="l">
              <a:lnSpc>
                <a:spcPct val="90000"/>
              </a:lnSpc>
              <a:spcBef>
                <a:spcPts val="300"/>
              </a:spcBef>
              <a:spcAft>
                <a:spcPts val="0"/>
              </a:spcAft>
              <a:buClr>
                <a:schemeClr val="dk1"/>
              </a:buClr>
              <a:buSzPts val="1200"/>
              <a:buChar char="•"/>
            </a:pPr>
            <a:r>
              <a:rPr lang="en-GB" sz="1200">
                <a:latin typeface="Corbel"/>
                <a:ea typeface="Corbel"/>
                <a:cs typeface="Corbel"/>
                <a:sym typeface="Corbel"/>
              </a:rPr>
              <a:t>Sensitivity to </a:t>
            </a:r>
            <a:r>
              <a:rPr b="0" lang="en-GB" sz="1200">
                <a:latin typeface="Corbel"/>
                <a:ea typeface="Corbel"/>
                <a:cs typeface="Corbel"/>
                <a:sym typeface="Corbel"/>
              </a:rPr>
              <a:t>cross-interferences from other atmospheric pollutants, and environmental variables, such as temperature and humidity</a:t>
            </a:r>
            <a:endParaRPr sz="1200"/>
          </a:p>
          <a:p>
            <a:pPr indent="-114300" lvl="1" marL="330200" rtl="0" algn="l">
              <a:lnSpc>
                <a:spcPct val="100000"/>
              </a:lnSpc>
              <a:spcBef>
                <a:spcPts val="300"/>
              </a:spcBef>
              <a:spcAft>
                <a:spcPts val="0"/>
              </a:spcAft>
              <a:buClr>
                <a:schemeClr val="dk1"/>
              </a:buClr>
              <a:buSzPts val="1200"/>
              <a:buChar char="•"/>
            </a:pPr>
            <a:r>
              <a:rPr lang="en-GB" sz="1200">
                <a:latin typeface="Corbel"/>
                <a:ea typeface="Corbel"/>
                <a:cs typeface="Corbel"/>
                <a:sym typeface="Corbel"/>
              </a:rPr>
              <a:t>Limitation of sensor longevity and long-term stability</a:t>
            </a:r>
            <a:endParaRPr sz="1200"/>
          </a:p>
          <a:p>
            <a:pPr indent="-114300" lvl="1" marL="330200" rtl="0" algn="l">
              <a:lnSpc>
                <a:spcPct val="100000"/>
              </a:lnSpc>
              <a:spcBef>
                <a:spcPts val="300"/>
              </a:spcBef>
              <a:spcAft>
                <a:spcPts val="0"/>
              </a:spcAft>
              <a:buClr>
                <a:schemeClr val="dk1"/>
              </a:buClr>
              <a:buSzPts val="1200"/>
              <a:buChar char="•"/>
            </a:pPr>
            <a:r>
              <a:rPr lang="en-GB" sz="1200">
                <a:latin typeface="Corbel"/>
                <a:ea typeface="Corbel"/>
                <a:cs typeface="Corbel"/>
                <a:sym typeface="Corbel"/>
              </a:rPr>
              <a:t>Variance compared to reference monitoring stations</a:t>
            </a:r>
            <a:endParaRPr sz="1200"/>
          </a:p>
          <a:p>
            <a:pPr indent="-114300" lvl="1" marL="330200" rtl="0" algn="l">
              <a:lnSpc>
                <a:spcPct val="100000"/>
              </a:lnSpc>
              <a:spcBef>
                <a:spcPts val="300"/>
              </a:spcBef>
              <a:spcAft>
                <a:spcPts val="0"/>
              </a:spcAft>
              <a:buClr>
                <a:srgbClr val="92D050"/>
              </a:buClr>
              <a:buSzPts val="1200"/>
              <a:buChar char="•"/>
            </a:pPr>
            <a:r>
              <a:rPr lang="en-GB" sz="1200">
                <a:solidFill>
                  <a:srgbClr val="92D050"/>
                </a:solidFill>
                <a:latin typeface="Corbel"/>
                <a:ea typeface="Corbel"/>
                <a:cs typeface="Corbel"/>
                <a:sym typeface="Corbel"/>
              </a:rPr>
              <a:t>There is a limit to the performance one can expect from a (calibrated) LCS ~100€ and a reference-grade sensor ~ 100k €.</a:t>
            </a:r>
            <a:endParaRPr sz="1200"/>
          </a:p>
          <a:p>
            <a:pPr indent="-38100" lvl="1" marL="330200" rtl="0" algn="l">
              <a:lnSpc>
                <a:spcPct val="100000"/>
              </a:lnSpc>
              <a:spcBef>
                <a:spcPts val="300"/>
              </a:spcBef>
              <a:spcAft>
                <a:spcPts val="0"/>
              </a:spcAft>
              <a:buClr>
                <a:schemeClr val="dk1"/>
              </a:buClr>
              <a:buSzPts val="1400"/>
              <a:buNone/>
            </a:pPr>
            <a:r>
              <a:t/>
            </a:r>
            <a:endParaRPr sz="1200">
              <a:latin typeface="Corbel"/>
              <a:ea typeface="Corbel"/>
              <a:cs typeface="Corbel"/>
              <a:sym typeface="Corbel"/>
            </a:endParaRPr>
          </a:p>
          <a:p>
            <a:pPr indent="0" lvl="0" marL="0" rtl="0" algn="l">
              <a:lnSpc>
                <a:spcPct val="90000"/>
              </a:lnSpc>
              <a:spcBef>
                <a:spcPts val="800"/>
              </a:spcBef>
              <a:spcAft>
                <a:spcPts val="0"/>
              </a:spcAft>
              <a:buClr>
                <a:schemeClr val="dk1"/>
              </a:buClr>
              <a:buSzPts val="1400"/>
              <a:buNone/>
            </a:pPr>
            <a:r>
              <a:t/>
            </a:r>
            <a:endParaRPr sz="1200">
              <a:latin typeface="Corbel"/>
              <a:ea typeface="Corbel"/>
              <a:cs typeface="Corbel"/>
              <a:sym typeface="Corbel"/>
            </a:endParaRPr>
          </a:p>
        </p:txBody>
      </p:sp>
      <p:sp>
        <p:nvSpPr>
          <p:cNvPr id="1001" name="Google Shape;1001;p11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1002" name="Google Shape;1002;p113"/>
          <p:cNvSpPr txBox="1"/>
          <p:nvPr/>
        </p:nvSpPr>
        <p:spPr>
          <a:xfrm>
            <a:off x="6104611" y="4400847"/>
            <a:ext cx="1326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400">
                <a:solidFill>
                  <a:srgbClr val="92D050"/>
                </a:solidFill>
                <a:latin typeface="Corbel"/>
                <a:ea typeface="Corbel"/>
                <a:cs typeface="Corbel"/>
                <a:sym typeface="Corbel"/>
              </a:rPr>
              <a:t>Calibrated LCS</a:t>
            </a:r>
            <a:endParaRPr sz="1400">
              <a:solidFill>
                <a:schemeClr val="dk1"/>
              </a:solidFill>
              <a:latin typeface="Corbel"/>
              <a:ea typeface="Corbel"/>
              <a:cs typeface="Corbel"/>
              <a:sym typeface="Corbel"/>
            </a:endParaRPr>
          </a:p>
          <a:p>
            <a:pPr indent="0" lvl="0" marL="0" marR="0" rtl="0" algn="ctr">
              <a:spcBef>
                <a:spcPts val="0"/>
              </a:spcBef>
              <a:spcAft>
                <a:spcPts val="0"/>
              </a:spcAft>
              <a:buNone/>
            </a:pPr>
            <a:r>
              <a:rPr b="1" lang="en-GB" sz="1400">
                <a:solidFill>
                  <a:srgbClr val="92D050"/>
                </a:solidFill>
                <a:latin typeface="Corbel"/>
                <a:ea typeface="Corbel"/>
                <a:cs typeface="Corbel"/>
                <a:sym typeface="Corbel"/>
              </a:rPr>
              <a:t>(hopefully)</a:t>
            </a:r>
            <a:endParaRPr b="1" sz="1400">
              <a:solidFill>
                <a:srgbClr val="92D050"/>
              </a:solidFill>
              <a:latin typeface="Corbel"/>
              <a:ea typeface="Corbel"/>
              <a:cs typeface="Corbel"/>
              <a:sym typeface="Corbel"/>
            </a:endParaRPr>
          </a:p>
        </p:txBody>
      </p:sp>
      <p:sp>
        <p:nvSpPr>
          <p:cNvPr id="1003" name="Google Shape;1003;p113"/>
          <p:cNvSpPr txBox="1"/>
          <p:nvPr/>
        </p:nvSpPr>
        <p:spPr>
          <a:xfrm>
            <a:off x="7745705" y="4395512"/>
            <a:ext cx="1257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rgbClr val="92D050"/>
                </a:solidFill>
                <a:latin typeface="Corbel"/>
                <a:ea typeface="Corbel"/>
                <a:cs typeface="Corbel"/>
                <a:sym typeface="Corbel"/>
              </a:rPr>
              <a:t>The usual case</a:t>
            </a:r>
            <a:endParaRPr sz="1400">
              <a:solidFill>
                <a:schemeClr val="dk1"/>
              </a:solidFill>
              <a:latin typeface="Corbel"/>
              <a:ea typeface="Corbel"/>
              <a:cs typeface="Corbel"/>
              <a:sym typeface="Corbel"/>
            </a:endParaRPr>
          </a:p>
          <a:p>
            <a:pPr indent="0" lvl="0" marL="0" marR="0" rtl="0" algn="ctr">
              <a:spcBef>
                <a:spcPts val="0"/>
              </a:spcBef>
              <a:spcAft>
                <a:spcPts val="0"/>
              </a:spcAft>
              <a:buNone/>
            </a:pPr>
            <a:r>
              <a:rPr lang="en-GB" sz="1400">
                <a:solidFill>
                  <a:srgbClr val="92D050"/>
                </a:solidFill>
                <a:latin typeface="Corbel"/>
                <a:ea typeface="Corbel"/>
                <a:cs typeface="Corbel"/>
                <a:sym typeface="Corbel"/>
              </a:rPr>
              <a:t>for LCS</a:t>
            </a:r>
            <a:endParaRPr sz="1400">
              <a:solidFill>
                <a:srgbClr val="92D050"/>
              </a:solidFill>
              <a:latin typeface="Corbel"/>
              <a:ea typeface="Corbel"/>
              <a:cs typeface="Corbel"/>
              <a:sym typeface="Corbel"/>
            </a:endParaRPr>
          </a:p>
        </p:txBody>
      </p:sp>
      <p:sp>
        <p:nvSpPr>
          <p:cNvPr id="1004" name="Google Shape;1004;p113"/>
          <p:cNvSpPr txBox="1"/>
          <p:nvPr/>
        </p:nvSpPr>
        <p:spPr>
          <a:xfrm>
            <a:off x="2992773" y="4402121"/>
            <a:ext cx="10071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rgbClr val="92D050"/>
                </a:solidFill>
                <a:latin typeface="Corbel"/>
                <a:ea typeface="Corbel"/>
                <a:cs typeface="Corbel"/>
                <a:sym typeface="Corbel"/>
              </a:rPr>
              <a:t>Reference device</a:t>
            </a:r>
            <a:endParaRPr sz="1400">
              <a:solidFill>
                <a:srgbClr val="92D050"/>
              </a:solidFill>
              <a:latin typeface="Corbel"/>
              <a:ea typeface="Corbel"/>
              <a:cs typeface="Corbel"/>
              <a:sym typeface="Corbel"/>
            </a:endParaRPr>
          </a:p>
        </p:txBody>
      </p:sp>
      <p:sp>
        <p:nvSpPr>
          <p:cNvPr id="1005" name="Google Shape;1005;p113"/>
          <p:cNvSpPr txBox="1"/>
          <p:nvPr/>
        </p:nvSpPr>
        <p:spPr>
          <a:xfrm>
            <a:off x="4403150" y="4392200"/>
            <a:ext cx="14808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rgbClr val="92D050"/>
                </a:solidFill>
                <a:latin typeface="Corbel"/>
                <a:ea typeface="Corbel"/>
                <a:cs typeface="Corbel"/>
                <a:sym typeface="Corbel"/>
              </a:rPr>
              <a:t>Uncalibrated </a:t>
            </a:r>
            <a:endParaRPr sz="1400">
              <a:solidFill>
                <a:schemeClr val="dk1"/>
              </a:solidFill>
              <a:latin typeface="Corbel"/>
              <a:ea typeface="Corbel"/>
              <a:cs typeface="Corbel"/>
              <a:sym typeface="Corbel"/>
            </a:endParaRPr>
          </a:p>
          <a:p>
            <a:pPr indent="0" lvl="0" marL="0" marR="0" rtl="0" algn="ctr">
              <a:spcBef>
                <a:spcPts val="0"/>
              </a:spcBef>
              <a:spcAft>
                <a:spcPts val="0"/>
              </a:spcAft>
              <a:buNone/>
            </a:pPr>
            <a:r>
              <a:rPr lang="en-GB" sz="1400">
                <a:solidFill>
                  <a:srgbClr val="92D050"/>
                </a:solidFill>
                <a:latin typeface="Corbel"/>
                <a:ea typeface="Corbel"/>
                <a:cs typeface="Corbel"/>
                <a:sym typeface="Corbel"/>
              </a:rPr>
              <a:t>reference device</a:t>
            </a:r>
            <a:endParaRPr sz="1400">
              <a:solidFill>
                <a:srgbClr val="92D050"/>
              </a:solidFill>
              <a:latin typeface="Corbel"/>
              <a:ea typeface="Corbel"/>
              <a:cs typeface="Corbel"/>
              <a:sym typeface="Corbel"/>
            </a:endParaRPr>
          </a:p>
        </p:txBody>
      </p:sp>
      <p:pic>
        <p:nvPicPr>
          <p:cNvPr id="1006" name="Google Shape;1006;p113"/>
          <p:cNvPicPr preferRelativeResize="0"/>
          <p:nvPr/>
        </p:nvPicPr>
        <p:blipFill rotWithShape="1">
          <a:blip r:embed="rId3">
            <a:alphaModFix/>
          </a:blip>
          <a:srcRect b="0" l="0" r="0" t="0"/>
          <a:stretch/>
        </p:blipFill>
        <p:spPr>
          <a:xfrm>
            <a:off x="2796783" y="2424875"/>
            <a:ext cx="6284138" cy="197688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14"/>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2900"/>
              <a:buFont typeface="Corbel"/>
              <a:buNone/>
            </a:pPr>
            <a:r>
              <a:rPr lang="en-GB" sz="2900"/>
              <a:t>COMPAIR D5.1</a:t>
            </a:r>
            <a:endParaRPr sz="2900"/>
          </a:p>
          <a:p>
            <a:pPr indent="0" lvl="0" marL="0" rtl="0" algn="l">
              <a:spcBef>
                <a:spcPts val="0"/>
              </a:spcBef>
              <a:spcAft>
                <a:spcPts val="0"/>
              </a:spcAft>
              <a:buClr>
                <a:schemeClr val="lt1"/>
              </a:buClr>
              <a:buSzPts val="2900"/>
              <a:buFont typeface="Corbel"/>
              <a:buNone/>
            </a:pPr>
            <a:r>
              <a:rPr lang="en-GB" sz="2900"/>
              <a:t>Guide to Air Quality Monitoring</a:t>
            </a:r>
            <a:endParaRPr sz="2900"/>
          </a:p>
        </p:txBody>
      </p:sp>
      <p:sp>
        <p:nvSpPr>
          <p:cNvPr id="1013" name="Google Shape;1013;p114"/>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FFFFFF"/>
              </a:buClr>
              <a:buSzPts val="1400"/>
              <a:buNone/>
            </a:pPr>
            <a:r>
              <a:rPr b="0" i="0" lang="en-GB">
                <a:solidFill>
                  <a:srgbClr val="FFFFFF"/>
                </a:solidFill>
                <a:latin typeface="Corbel"/>
                <a:ea typeface="Corbel"/>
                <a:cs typeface="Corbel"/>
                <a:sym typeface="Corbel"/>
              </a:rPr>
              <a:t>Chapter 3: Sensor Maintenance Training</a:t>
            </a:r>
            <a:endParaRPr/>
          </a:p>
        </p:txBody>
      </p:sp>
      <p:pic>
        <p:nvPicPr>
          <p:cNvPr id="1014" name="Google Shape;1014;p114"/>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1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Chapter 3: Sensor Maintenance Training</a:t>
            </a:r>
            <a:endParaRPr/>
          </a:p>
        </p:txBody>
      </p:sp>
      <p:sp>
        <p:nvSpPr>
          <p:cNvPr id="1020" name="Google Shape;1020;p11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Sensor Calibration</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Sensor Cleaning</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Sensor Inspection</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Sensor Replacement</a:t>
            </a:r>
            <a:endParaRPr/>
          </a:p>
          <a:p>
            <a:pPr indent="-50800" lvl="0" marL="152400" rtl="0" algn="l">
              <a:lnSpc>
                <a:spcPct val="90000"/>
              </a:lnSpc>
              <a:spcBef>
                <a:spcPts val="800"/>
              </a:spcBef>
              <a:spcAft>
                <a:spcPts val="0"/>
              </a:spcAft>
              <a:buClr>
                <a:schemeClr val="dk1"/>
              </a:buClr>
              <a:buSzPts val="1700"/>
              <a:buNone/>
            </a:pPr>
            <a:r>
              <a:t/>
            </a:r>
            <a:endParaRPr/>
          </a:p>
        </p:txBody>
      </p:sp>
      <p:sp>
        <p:nvSpPr>
          <p:cNvPr id="1021" name="Google Shape;1021;p115"/>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22" name="Google Shape;1022;p11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pic>
        <p:nvPicPr>
          <p:cNvPr descr="Performance evaluation of low-cost air quality sensors: A review -  ScienceDirect" id="1023" name="Google Shape;1023;p115"/>
          <p:cNvPicPr preferRelativeResize="0"/>
          <p:nvPr/>
        </p:nvPicPr>
        <p:blipFill rotWithShape="1">
          <a:blip r:embed="rId3">
            <a:alphaModFix/>
          </a:blip>
          <a:srcRect b="0" l="0" r="0" t="0"/>
          <a:stretch/>
        </p:blipFill>
        <p:spPr>
          <a:xfrm>
            <a:off x="4846480" y="1174501"/>
            <a:ext cx="3240000" cy="324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16"/>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Why do sensors need to be calibrated?</a:t>
            </a:r>
            <a:endParaRPr/>
          </a:p>
        </p:txBody>
      </p:sp>
      <p:sp>
        <p:nvSpPr>
          <p:cNvPr id="1029" name="Google Shape;1029;p116"/>
          <p:cNvSpPr txBox="1"/>
          <p:nvPr>
            <p:ph idx="1" type="body"/>
          </p:nvPr>
        </p:nvSpPr>
        <p:spPr>
          <a:xfrm>
            <a:off x="1057520" y="1174501"/>
            <a:ext cx="7083000" cy="3465300"/>
          </a:xfrm>
          <a:prstGeom prst="rect">
            <a:avLst/>
          </a:prstGeom>
          <a:noFill/>
          <a:ln>
            <a:noFill/>
          </a:ln>
        </p:spPr>
        <p:txBody>
          <a:bodyPr anchorCtr="0" anchor="t" bIns="34275" lIns="68575" spcFirstLastPara="1" rIns="68575" wrap="square" tIns="34275">
            <a:noAutofit/>
          </a:bodyPr>
          <a:lstStyle/>
          <a:p>
            <a:pPr indent="-158750" lvl="0" marL="152400" rtl="0" algn="l">
              <a:lnSpc>
                <a:spcPct val="90000"/>
              </a:lnSpc>
              <a:spcBef>
                <a:spcPts val="0"/>
              </a:spcBef>
              <a:spcAft>
                <a:spcPts val="0"/>
              </a:spcAft>
              <a:buClr>
                <a:schemeClr val="dk1"/>
              </a:buClr>
              <a:buSzPts val="1700"/>
              <a:buChar char="•"/>
            </a:pPr>
            <a:r>
              <a:rPr i="0" lang="en-GB"/>
              <a:t>No sensor is “perfect”</a:t>
            </a:r>
            <a:endParaRPr/>
          </a:p>
          <a:p>
            <a:pPr indent="-50800" lvl="0" marL="152400" rtl="0" algn="l">
              <a:lnSpc>
                <a:spcPct val="90000"/>
              </a:lnSpc>
              <a:spcBef>
                <a:spcPts val="800"/>
              </a:spcBef>
              <a:spcAft>
                <a:spcPts val="0"/>
              </a:spcAft>
              <a:buClr>
                <a:schemeClr val="dk1"/>
              </a:buClr>
              <a:buSzPts val="1700"/>
              <a:buNone/>
            </a:pPr>
            <a:r>
              <a:t/>
            </a:r>
            <a:endParaRPr i="0"/>
          </a:p>
          <a:p>
            <a:pPr indent="-120650" lvl="1" marL="330200" rtl="0" algn="l">
              <a:lnSpc>
                <a:spcPct val="90000"/>
              </a:lnSpc>
              <a:spcBef>
                <a:spcPts val="300"/>
              </a:spcBef>
              <a:spcAft>
                <a:spcPts val="0"/>
              </a:spcAft>
              <a:buClr>
                <a:srgbClr val="000000"/>
              </a:buClr>
              <a:buSzPts val="1700"/>
              <a:buFont typeface="Noto Sans Symbols"/>
              <a:buChar char="⮚"/>
            </a:pPr>
            <a:r>
              <a:rPr i="0" lang="en-GB" sz="1700"/>
              <a:t>Two sensors from the </a:t>
            </a:r>
            <a:r>
              <a:rPr i="0" lang="en-GB" sz="1700">
                <a:solidFill>
                  <a:srgbClr val="92D050"/>
                </a:solidFill>
              </a:rPr>
              <a:t>same manufacturer production run</a:t>
            </a:r>
            <a:r>
              <a:rPr i="0" lang="en-GB" sz="1700"/>
              <a:t> may yield slightly different readings</a:t>
            </a:r>
            <a:endParaRPr/>
          </a:p>
          <a:p>
            <a:pPr indent="-12700" lvl="1" marL="330200" rtl="0" algn="l">
              <a:lnSpc>
                <a:spcPct val="90000"/>
              </a:lnSpc>
              <a:spcBef>
                <a:spcPts val="300"/>
              </a:spcBef>
              <a:spcAft>
                <a:spcPts val="0"/>
              </a:spcAft>
              <a:buClr>
                <a:schemeClr val="dk1"/>
              </a:buClr>
              <a:buSzPts val="1700"/>
              <a:buFont typeface="Noto Sans Symbols"/>
              <a:buNone/>
            </a:pPr>
            <a:r>
              <a:t/>
            </a:r>
            <a:endParaRPr sz="1700"/>
          </a:p>
          <a:p>
            <a:pPr indent="-120650" lvl="1" marL="330200" rtl="0" algn="l">
              <a:lnSpc>
                <a:spcPct val="90000"/>
              </a:lnSpc>
              <a:spcBef>
                <a:spcPts val="300"/>
              </a:spcBef>
              <a:spcAft>
                <a:spcPts val="0"/>
              </a:spcAft>
              <a:buClr>
                <a:srgbClr val="000000"/>
              </a:buClr>
              <a:buSzPts val="1700"/>
              <a:buFont typeface="Noto Sans Symbols"/>
              <a:buChar char="⮚"/>
            </a:pPr>
            <a:r>
              <a:rPr lang="en-GB" sz="1700"/>
              <a:t>Two sensors in </a:t>
            </a:r>
            <a:r>
              <a:rPr lang="en-GB" sz="1700">
                <a:solidFill>
                  <a:srgbClr val="92D050"/>
                </a:solidFill>
              </a:rPr>
              <a:t>similar conditions</a:t>
            </a:r>
            <a:r>
              <a:rPr lang="en-GB" sz="1700"/>
              <a:t> having differences in design may respond differently</a:t>
            </a:r>
            <a:endParaRPr sz="1700">
              <a:solidFill>
                <a:srgbClr val="92D050"/>
              </a:solidFill>
            </a:endParaRPr>
          </a:p>
          <a:p>
            <a:pPr indent="-12700" lvl="1" marL="330200" rtl="0" algn="l">
              <a:lnSpc>
                <a:spcPct val="90000"/>
              </a:lnSpc>
              <a:spcBef>
                <a:spcPts val="300"/>
              </a:spcBef>
              <a:spcAft>
                <a:spcPts val="0"/>
              </a:spcAft>
              <a:buClr>
                <a:schemeClr val="dk1"/>
              </a:buClr>
              <a:buSzPts val="1700"/>
              <a:buFont typeface="Noto Sans Symbols"/>
              <a:buNone/>
            </a:pPr>
            <a:r>
              <a:t/>
            </a:r>
            <a:endParaRPr i="0" sz="1700">
              <a:solidFill>
                <a:srgbClr val="92D050"/>
              </a:solidFill>
            </a:endParaRPr>
          </a:p>
          <a:p>
            <a:pPr indent="-120650" lvl="1" marL="330200" rtl="0" algn="l">
              <a:lnSpc>
                <a:spcPct val="90000"/>
              </a:lnSpc>
              <a:spcBef>
                <a:spcPts val="300"/>
              </a:spcBef>
              <a:spcAft>
                <a:spcPts val="0"/>
              </a:spcAft>
              <a:buClr>
                <a:srgbClr val="000000"/>
              </a:buClr>
              <a:buSzPts val="1700"/>
              <a:buFont typeface="Noto Sans Symbols"/>
              <a:buChar char="⮚"/>
            </a:pPr>
            <a:r>
              <a:rPr i="0" lang="en-GB" sz="1700">
                <a:solidFill>
                  <a:srgbClr val="92D050"/>
                </a:solidFill>
              </a:rPr>
              <a:t>Environmental</a:t>
            </a:r>
            <a:r>
              <a:rPr lang="en-GB" sz="1700">
                <a:solidFill>
                  <a:srgbClr val="92D050"/>
                </a:solidFill>
              </a:rPr>
              <a:t> variabilities</a:t>
            </a:r>
            <a:r>
              <a:rPr lang="en-GB" sz="1700"/>
              <a:t> such as temperature, shock, humidity, etc. during storage, shipments and/or assembly may result in a change in sensor response</a:t>
            </a:r>
            <a:endParaRPr/>
          </a:p>
          <a:p>
            <a:pPr indent="-12700" lvl="1" marL="330200" rtl="0" algn="l">
              <a:lnSpc>
                <a:spcPct val="90000"/>
              </a:lnSpc>
              <a:spcBef>
                <a:spcPts val="300"/>
              </a:spcBef>
              <a:spcAft>
                <a:spcPts val="0"/>
              </a:spcAft>
              <a:buClr>
                <a:schemeClr val="dk1"/>
              </a:buClr>
              <a:buSzPts val="1700"/>
              <a:buFont typeface="Noto Sans Symbols"/>
              <a:buNone/>
            </a:pPr>
            <a:r>
              <a:t/>
            </a:r>
            <a:endParaRPr sz="1700"/>
          </a:p>
          <a:p>
            <a:pPr indent="-120650" lvl="1" marL="330200" rtl="0" algn="l">
              <a:lnSpc>
                <a:spcPct val="90000"/>
              </a:lnSpc>
              <a:spcBef>
                <a:spcPts val="300"/>
              </a:spcBef>
              <a:spcAft>
                <a:spcPts val="0"/>
              </a:spcAft>
              <a:buClr>
                <a:srgbClr val="000000"/>
              </a:buClr>
              <a:buSzPts val="1700"/>
              <a:buFont typeface="Noto Sans Symbols"/>
              <a:buChar char="⮚"/>
            </a:pPr>
            <a:r>
              <a:rPr lang="en-GB" sz="1700"/>
              <a:t>Sensors may ‘</a:t>
            </a:r>
            <a:r>
              <a:rPr lang="en-GB" sz="1700">
                <a:solidFill>
                  <a:srgbClr val="92D050"/>
                </a:solidFill>
              </a:rPr>
              <a:t>age</a:t>
            </a:r>
            <a:r>
              <a:rPr lang="en-GB" sz="1700"/>
              <a:t>’ meaning their response may change over time requiring re-calibration</a:t>
            </a:r>
            <a:endParaRPr i="0" sz="1700"/>
          </a:p>
        </p:txBody>
      </p:sp>
      <p:sp>
        <p:nvSpPr>
          <p:cNvPr id="1030" name="Google Shape;1030;p116"/>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31" name="Google Shape;1031;p11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1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What is sensor calibration?</a:t>
            </a:r>
            <a:endParaRPr/>
          </a:p>
        </p:txBody>
      </p:sp>
      <p:sp>
        <p:nvSpPr>
          <p:cNvPr id="1037" name="Google Shape;1037;p117"/>
          <p:cNvSpPr txBox="1"/>
          <p:nvPr>
            <p:ph idx="1" type="body"/>
          </p:nvPr>
        </p:nvSpPr>
        <p:spPr>
          <a:xfrm>
            <a:off x="1057275" y="1167211"/>
            <a:ext cx="3457500" cy="3769200"/>
          </a:xfrm>
          <a:prstGeom prst="rect">
            <a:avLst/>
          </a:prstGeom>
          <a:noFill/>
          <a:ln>
            <a:noFill/>
          </a:ln>
        </p:spPr>
        <p:txBody>
          <a:bodyPr anchorCtr="0" anchor="t" bIns="34275" lIns="68575" spcFirstLastPara="1" rIns="68575" wrap="square" tIns="34275">
            <a:normAutofit fontScale="92500" lnSpcReduction="20000"/>
          </a:bodyPr>
          <a:lstStyle/>
          <a:p>
            <a:pPr indent="-150653" lvl="0" marL="152400" rtl="0" algn="l">
              <a:lnSpc>
                <a:spcPct val="90000"/>
              </a:lnSpc>
              <a:spcBef>
                <a:spcPts val="0"/>
              </a:spcBef>
              <a:spcAft>
                <a:spcPts val="0"/>
              </a:spcAft>
              <a:buClr>
                <a:schemeClr val="dk1"/>
              </a:buClr>
              <a:buSzPct val="100000"/>
              <a:buChar char="•"/>
            </a:pPr>
            <a:r>
              <a:rPr lang="en-GB"/>
              <a:t>Sensor (or device) c</a:t>
            </a:r>
            <a:r>
              <a:rPr lang="en-GB" sz="1700">
                <a:latin typeface="Corbel"/>
                <a:ea typeface="Corbel"/>
                <a:cs typeface="Corbel"/>
                <a:sym typeface="Corbel"/>
              </a:rPr>
              <a:t>alibration means adjustments made to the sensor to make it function with </a:t>
            </a:r>
            <a:r>
              <a:rPr lang="en-GB"/>
              <a:t>minimum d</a:t>
            </a:r>
            <a:r>
              <a:rPr lang="en-GB" sz="1700">
                <a:latin typeface="Corbel"/>
                <a:ea typeface="Corbel"/>
                <a:cs typeface="Corbel"/>
                <a:sym typeface="Corbel"/>
              </a:rPr>
              <a:t>eviation </a:t>
            </a:r>
            <a:r>
              <a:rPr lang="en-GB"/>
              <a:t>from official standards</a:t>
            </a:r>
            <a:endParaRPr/>
          </a:p>
          <a:p>
            <a:pPr indent="-50800" lvl="0" marL="152400" rtl="0" algn="l">
              <a:lnSpc>
                <a:spcPct val="90000"/>
              </a:lnSpc>
              <a:spcBef>
                <a:spcPts val="800"/>
              </a:spcBef>
              <a:spcAft>
                <a:spcPts val="0"/>
              </a:spcAft>
              <a:buClr>
                <a:schemeClr val="dk1"/>
              </a:buClr>
              <a:buSzPct val="100000"/>
              <a:buNone/>
            </a:pPr>
            <a:r>
              <a:t/>
            </a:r>
            <a:endParaRPr i="0"/>
          </a:p>
          <a:p>
            <a:pPr indent="-150653" lvl="0" marL="152400" rtl="0" algn="l">
              <a:lnSpc>
                <a:spcPct val="90000"/>
              </a:lnSpc>
              <a:spcBef>
                <a:spcPts val="800"/>
              </a:spcBef>
              <a:spcAft>
                <a:spcPts val="0"/>
              </a:spcAft>
              <a:buClr>
                <a:schemeClr val="dk1"/>
              </a:buClr>
              <a:buSzPct val="100000"/>
              <a:buChar char="•"/>
            </a:pPr>
            <a:r>
              <a:rPr i="0" lang="en-GB"/>
              <a:t>Sensor calibration is to ensure accuracy </a:t>
            </a:r>
            <a:r>
              <a:rPr lang="en-GB"/>
              <a:t>in sensor measurements to have:</a:t>
            </a:r>
            <a:endParaRPr i="0"/>
          </a:p>
          <a:p>
            <a:pPr indent="0" lvl="0" marL="0" rtl="0" algn="l">
              <a:lnSpc>
                <a:spcPct val="90000"/>
              </a:lnSpc>
              <a:spcBef>
                <a:spcPts val="800"/>
              </a:spcBef>
              <a:spcAft>
                <a:spcPts val="0"/>
              </a:spcAft>
              <a:buClr>
                <a:schemeClr val="dk1"/>
              </a:buClr>
              <a:buSzPct val="100000"/>
              <a:buNone/>
            </a:pPr>
            <a:r>
              <a:t/>
            </a:r>
            <a:endParaRPr i="0"/>
          </a:p>
          <a:p>
            <a:pPr indent="-125253" lvl="1" marL="330200" rtl="0" algn="l">
              <a:lnSpc>
                <a:spcPct val="90000"/>
              </a:lnSpc>
              <a:spcBef>
                <a:spcPts val="300"/>
              </a:spcBef>
              <a:spcAft>
                <a:spcPts val="0"/>
              </a:spcAft>
              <a:buClr>
                <a:schemeClr val="dk1"/>
              </a:buClr>
              <a:buSzPct val="100000"/>
              <a:buFont typeface="Noto Sans Symbols"/>
              <a:buChar char="⮚"/>
            </a:pPr>
            <a:r>
              <a:rPr i="0" lang="en-GB" sz="1700"/>
              <a:t>“precision” </a:t>
            </a:r>
            <a:r>
              <a:rPr lang="en-GB" sz="1700"/>
              <a:t>meaning ability to always produce the same output for the same input</a:t>
            </a:r>
            <a:endParaRPr/>
          </a:p>
          <a:p>
            <a:pPr indent="0" lvl="1" marL="215900" rtl="0" algn="l">
              <a:lnSpc>
                <a:spcPct val="90000"/>
              </a:lnSpc>
              <a:spcBef>
                <a:spcPts val="300"/>
              </a:spcBef>
              <a:spcAft>
                <a:spcPts val="0"/>
              </a:spcAft>
              <a:buClr>
                <a:schemeClr val="dk1"/>
              </a:buClr>
              <a:buSzPct val="100000"/>
              <a:buNone/>
            </a:pPr>
            <a:r>
              <a:t/>
            </a:r>
            <a:endParaRPr sz="1700"/>
          </a:p>
          <a:p>
            <a:pPr indent="0" lvl="1" marL="215900" rtl="0" algn="l">
              <a:lnSpc>
                <a:spcPct val="90000"/>
              </a:lnSpc>
              <a:spcBef>
                <a:spcPts val="300"/>
              </a:spcBef>
              <a:spcAft>
                <a:spcPts val="0"/>
              </a:spcAft>
              <a:buClr>
                <a:schemeClr val="dk1"/>
              </a:buClr>
              <a:buSzPct val="100000"/>
              <a:buNone/>
            </a:pPr>
            <a:r>
              <a:rPr lang="en-GB" sz="1700"/>
              <a:t>and</a:t>
            </a:r>
            <a:endParaRPr/>
          </a:p>
          <a:p>
            <a:pPr indent="-25400" lvl="1" marL="330200" rtl="0" algn="l">
              <a:lnSpc>
                <a:spcPct val="90000"/>
              </a:lnSpc>
              <a:spcBef>
                <a:spcPts val="300"/>
              </a:spcBef>
              <a:spcAft>
                <a:spcPts val="0"/>
              </a:spcAft>
              <a:buClr>
                <a:schemeClr val="dk1"/>
              </a:buClr>
              <a:buSzPct val="100000"/>
              <a:buNone/>
            </a:pPr>
            <a:r>
              <a:t/>
            </a:r>
            <a:endParaRPr i="0" sz="1700"/>
          </a:p>
          <a:p>
            <a:pPr indent="-125253" lvl="1" marL="330200" rtl="0" algn="l">
              <a:lnSpc>
                <a:spcPct val="90000"/>
              </a:lnSpc>
              <a:spcBef>
                <a:spcPts val="300"/>
              </a:spcBef>
              <a:spcAft>
                <a:spcPts val="0"/>
              </a:spcAft>
              <a:buClr>
                <a:schemeClr val="dk1"/>
              </a:buClr>
              <a:buSzPct val="100000"/>
              <a:buFont typeface="Noto Sans Symbols"/>
              <a:buChar char="⮚"/>
            </a:pPr>
            <a:r>
              <a:rPr i="0" lang="en-GB" sz="1700"/>
              <a:t>“resolution” meaning ability </a:t>
            </a:r>
            <a:r>
              <a:rPr lang="en-GB" sz="1700"/>
              <a:t>to reliably detect small changes in the measured parameter</a:t>
            </a:r>
            <a:endParaRPr/>
          </a:p>
        </p:txBody>
      </p:sp>
      <p:sp>
        <p:nvSpPr>
          <p:cNvPr id="1038" name="Google Shape;1038;p11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pic>
        <p:nvPicPr>
          <p:cNvPr id="1039" name="Google Shape;1039;p117"/>
          <p:cNvPicPr preferRelativeResize="0"/>
          <p:nvPr/>
        </p:nvPicPr>
        <p:blipFill rotWithShape="1">
          <a:blip r:embed="rId3">
            <a:alphaModFix/>
          </a:blip>
          <a:srcRect b="0" l="0" r="0" t="0"/>
          <a:stretch/>
        </p:blipFill>
        <p:spPr>
          <a:xfrm>
            <a:off x="4514850" y="1546217"/>
            <a:ext cx="4563000" cy="233384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1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Sensor Cleaning</a:t>
            </a:r>
            <a:endParaRPr/>
          </a:p>
        </p:txBody>
      </p:sp>
      <p:sp>
        <p:nvSpPr>
          <p:cNvPr id="1045" name="Google Shape;1045;p118"/>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46" name="Google Shape;1046;p11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sp>
        <p:nvSpPr>
          <p:cNvPr id="1047" name="Google Shape;1047;p118"/>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Dust accumulation on sensors, results in incorrect readings and affects product performance</a:t>
            </a:r>
            <a:endParaRPr/>
          </a:p>
        </p:txBody>
      </p:sp>
      <p:pic>
        <p:nvPicPr>
          <p:cNvPr id="1048" name="Google Shape;1048;p118"/>
          <p:cNvPicPr preferRelativeResize="0"/>
          <p:nvPr/>
        </p:nvPicPr>
        <p:blipFill>
          <a:blip r:embed="rId3">
            <a:alphaModFix/>
          </a:blip>
          <a:stretch>
            <a:fillRect/>
          </a:stretch>
        </p:blipFill>
        <p:spPr>
          <a:xfrm>
            <a:off x="4836956" y="2025569"/>
            <a:ext cx="3577068" cy="2736069"/>
          </a:xfrm>
          <a:prstGeom prst="rect">
            <a:avLst/>
          </a:prstGeom>
          <a:noFill/>
          <a:ln>
            <a:noFill/>
          </a:ln>
        </p:spPr>
      </p:pic>
      <p:pic>
        <p:nvPicPr>
          <p:cNvPr id="1049" name="Google Shape;1049;p118"/>
          <p:cNvPicPr preferRelativeResize="0"/>
          <p:nvPr/>
        </p:nvPicPr>
        <p:blipFill>
          <a:blip r:embed="rId4">
            <a:alphaModFix/>
          </a:blip>
          <a:stretch>
            <a:fillRect/>
          </a:stretch>
        </p:blipFill>
        <p:spPr>
          <a:xfrm>
            <a:off x="1057519" y="2025569"/>
            <a:ext cx="3577068" cy="273606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11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Sensor Inspection</a:t>
            </a:r>
            <a:endParaRPr/>
          </a:p>
        </p:txBody>
      </p:sp>
      <p:sp>
        <p:nvSpPr>
          <p:cNvPr id="1055" name="Google Shape;1055;p119"/>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56" name="Google Shape;1056;p11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sp>
        <p:nvSpPr>
          <p:cNvPr id="1057" name="Google Shape;1057;p119"/>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None/>
            </a:pPr>
            <a:r>
              <a:rPr lang="en-GB"/>
              <a:t>There are two ways to perform sensor inspection:</a:t>
            </a:r>
            <a:endParaRPr/>
          </a:p>
          <a:p>
            <a:pPr indent="0" lvl="0" marL="0" rtl="0" algn="l">
              <a:lnSpc>
                <a:spcPct val="90000"/>
              </a:lnSpc>
              <a:spcBef>
                <a:spcPts val="0"/>
              </a:spcBef>
              <a:spcAft>
                <a:spcPts val="0"/>
              </a:spcAft>
              <a:buNone/>
            </a:pPr>
            <a:r>
              <a:t/>
            </a:r>
            <a:endParaRPr/>
          </a:p>
          <a:p>
            <a:pPr indent="-158750" lvl="0" marL="152400" rtl="0" algn="l">
              <a:lnSpc>
                <a:spcPct val="90000"/>
              </a:lnSpc>
              <a:spcBef>
                <a:spcPts val="0"/>
              </a:spcBef>
              <a:spcAft>
                <a:spcPts val="0"/>
              </a:spcAft>
              <a:buClr>
                <a:schemeClr val="dk1"/>
              </a:buClr>
              <a:buSzPts val="1700"/>
              <a:buChar char="•"/>
            </a:pPr>
            <a:r>
              <a:rPr lang="en-GB"/>
              <a:t>Regular (e.g. daily) inspections to check if the sensor is measuring and if data is being processed continuously</a:t>
            </a:r>
            <a:endParaRPr/>
          </a:p>
          <a:p>
            <a:pPr indent="0" lvl="0" marL="0" rtl="0" algn="l">
              <a:lnSpc>
                <a:spcPct val="90000"/>
              </a:lnSpc>
              <a:spcBef>
                <a:spcPts val="0"/>
              </a:spcBef>
              <a:spcAft>
                <a:spcPts val="0"/>
              </a:spcAft>
              <a:buNone/>
            </a:pPr>
            <a:r>
              <a:t/>
            </a:r>
            <a:endParaRPr/>
          </a:p>
          <a:p>
            <a:pPr indent="-158750" lvl="0" marL="152400" rtl="0" algn="l">
              <a:lnSpc>
                <a:spcPct val="90000"/>
              </a:lnSpc>
              <a:spcBef>
                <a:spcPts val="0"/>
              </a:spcBef>
              <a:spcAft>
                <a:spcPts val="0"/>
              </a:spcAft>
              <a:buClr>
                <a:schemeClr val="dk1"/>
              </a:buClr>
              <a:buSzPts val="1700"/>
              <a:buChar char="•"/>
            </a:pPr>
            <a:r>
              <a:rPr lang="en-GB"/>
              <a:t>Periodic (e.g. monthly) inspections to check the physical condition of the sensor such as keeping dust and moisture away and ensuring no excessive rusting and corrosion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20"/>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Sensor Replacement</a:t>
            </a:r>
            <a:endParaRPr/>
          </a:p>
        </p:txBody>
      </p:sp>
      <p:sp>
        <p:nvSpPr>
          <p:cNvPr id="1063" name="Google Shape;1063;p120"/>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64" name="Google Shape;1064;p12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sp>
        <p:nvSpPr>
          <p:cNvPr id="1065" name="Google Shape;1065;p120"/>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b="0" i="0" lang="en-GB">
                <a:latin typeface="Corbel"/>
                <a:ea typeface="Corbel"/>
                <a:cs typeface="Corbel"/>
                <a:sym typeface="Corbel"/>
              </a:rPr>
              <a:t>Sensor maintenance, inspection and cleaning can only go so far. If realignment or repairing occurs more often, it maybe time to replace the sensor or other components depending on warranty.</a:t>
            </a:r>
            <a:endParaRPr b="0" i="0">
              <a:latin typeface="Corbel"/>
              <a:ea typeface="Corbel"/>
              <a:cs typeface="Corbel"/>
              <a:sym typeface="Corbel"/>
            </a:endParaRPr>
          </a:p>
          <a:p>
            <a:pPr indent="0" lvl="0" marL="152400" rtl="0" algn="l">
              <a:lnSpc>
                <a:spcPct val="90000"/>
              </a:lnSpc>
              <a:spcBef>
                <a:spcPts val="0"/>
              </a:spcBef>
              <a:spcAft>
                <a:spcPts val="0"/>
              </a:spcAft>
              <a:buNone/>
            </a:pPr>
            <a:r>
              <a:t/>
            </a:r>
            <a:endParaRPr/>
          </a:p>
          <a:p>
            <a:pPr indent="-139700" lvl="0" marL="152400" rtl="0" algn="l">
              <a:lnSpc>
                <a:spcPct val="90000"/>
              </a:lnSpc>
              <a:spcBef>
                <a:spcPts val="0"/>
              </a:spcBef>
              <a:spcAft>
                <a:spcPts val="0"/>
              </a:spcAft>
              <a:buSzPts val="1400"/>
              <a:buChar char="•"/>
            </a:pPr>
            <a:r>
              <a:rPr lang="en-GB"/>
              <a:t>Sensor manufacturers provide the expected lifespan (usually a year) of the sensor. Sensor replacement is also advised upon expiration.</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7"/>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What is air?</a:t>
            </a:r>
            <a:endParaRPr/>
          </a:p>
        </p:txBody>
      </p:sp>
      <p:sp>
        <p:nvSpPr>
          <p:cNvPr id="499" name="Google Shape;499;p67"/>
          <p:cNvSpPr txBox="1"/>
          <p:nvPr>
            <p:ph idx="1" type="body"/>
          </p:nvPr>
        </p:nvSpPr>
        <p:spPr>
          <a:xfrm>
            <a:off x="1057519" y="1175779"/>
            <a:ext cx="7266600" cy="3796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00" name="Google Shape;500;p67"/>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01" name="Google Shape;501;p67"/>
          <p:cNvPicPr preferRelativeResize="0"/>
          <p:nvPr/>
        </p:nvPicPr>
        <p:blipFill rotWithShape="1">
          <a:blip r:embed="rId3">
            <a:alphaModFix/>
          </a:blip>
          <a:srcRect b="0" l="0" r="0" t="0"/>
          <a:stretch/>
        </p:blipFill>
        <p:spPr>
          <a:xfrm>
            <a:off x="1057519" y="1161112"/>
            <a:ext cx="6653423" cy="3595021"/>
          </a:xfrm>
          <a:prstGeom prst="rect">
            <a:avLst/>
          </a:prstGeom>
          <a:noFill/>
          <a:ln>
            <a:noFill/>
          </a:ln>
        </p:spPr>
      </p:pic>
      <p:sp>
        <p:nvSpPr>
          <p:cNvPr id="502" name="Google Shape;502;p67"/>
          <p:cNvSpPr txBox="1"/>
          <p:nvPr>
            <p:ph idx="1" type="body"/>
          </p:nvPr>
        </p:nvSpPr>
        <p:spPr>
          <a:xfrm>
            <a:off x="1057519" y="1356581"/>
            <a:ext cx="6227700" cy="2488200"/>
          </a:xfrm>
          <a:prstGeom prst="rect">
            <a:avLst/>
          </a:prstGeom>
          <a:noFill/>
          <a:ln>
            <a:noFill/>
          </a:ln>
        </p:spPr>
        <p:txBody>
          <a:bodyPr anchorCtr="0" anchor="t" bIns="34275" lIns="68575" spcFirstLastPara="1" rIns="68575" wrap="square" tIns="34275">
            <a:normAutofit fontScale="92500" lnSpcReduction="20000"/>
          </a:bodyPr>
          <a:lstStyle/>
          <a:p>
            <a:pPr indent="-177800" lvl="0" marL="177800" rtl="0" algn="l">
              <a:lnSpc>
                <a:spcPct val="90000"/>
              </a:lnSpc>
              <a:spcBef>
                <a:spcPts val="0"/>
              </a:spcBef>
              <a:spcAft>
                <a:spcPts val="0"/>
              </a:spcAft>
              <a:buClr>
                <a:schemeClr val="lt1"/>
              </a:buClr>
              <a:buSzPct val="100000"/>
              <a:buNone/>
            </a:pPr>
            <a:r>
              <a:rPr lang="en-GB" sz="3000">
                <a:solidFill>
                  <a:schemeClr val="lt1"/>
                </a:solidFill>
              </a:rPr>
              <a:t>  Air:</a:t>
            </a:r>
            <a:r>
              <a:rPr lang="en-GB">
                <a:solidFill>
                  <a:schemeClr val="lt1"/>
                </a:solidFill>
              </a:rPr>
              <a:t> </a:t>
            </a:r>
            <a:endParaRPr/>
          </a:p>
          <a:p>
            <a:pPr indent="-161448" lvl="1" marL="520700" rtl="0" algn="l">
              <a:lnSpc>
                <a:spcPct val="90000"/>
              </a:lnSpc>
              <a:spcBef>
                <a:spcPts val="400"/>
              </a:spcBef>
              <a:spcAft>
                <a:spcPts val="0"/>
              </a:spcAft>
              <a:buClr>
                <a:schemeClr val="lt1"/>
              </a:buClr>
              <a:buSzPct val="100000"/>
              <a:buChar char="•"/>
            </a:pPr>
            <a:r>
              <a:rPr lang="en-GB" sz="2100">
                <a:solidFill>
                  <a:schemeClr val="lt1"/>
                </a:solidFill>
              </a:rPr>
              <a:t>78% nitrogen (N</a:t>
            </a:r>
            <a:r>
              <a:rPr baseline="-25000" lang="en-GB" sz="2100">
                <a:solidFill>
                  <a:schemeClr val="lt1"/>
                </a:solidFill>
              </a:rPr>
              <a:t>2</a:t>
            </a:r>
            <a:r>
              <a:rPr lang="en-GB" sz="2100">
                <a:solidFill>
                  <a:schemeClr val="lt1"/>
                </a:solidFill>
              </a:rPr>
              <a:t>) + 21% oxygen (O</a:t>
            </a:r>
            <a:r>
              <a:rPr baseline="-25000" lang="en-GB" sz="2100">
                <a:solidFill>
                  <a:schemeClr val="lt1"/>
                </a:solidFill>
              </a:rPr>
              <a:t>2</a:t>
            </a:r>
            <a:r>
              <a:rPr lang="en-GB" sz="2100">
                <a:solidFill>
                  <a:schemeClr val="lt1"/>
                </a:solidFill>
              </a:rPr>
              <a:t>)+ 0,9% argon (Ar)</a:t>
            </a:r>
            <a:endParaRPr/>
          </a:p>
          <a:p>
            <a:pPr indent="-161448" lvl="1" marL="520700" rtl="0" algn="l">
              <a:lnSpc>
                <a:spcPct val="90000"/>
              </a:lnSpc>
              <a:spcBef>
                <a:spcPts val="400"/>
              </a:spcBef>
              <a:spcAft>
                <a:spcPts val="0"/>
              </a:spcAft>
              <a:buClr>
                <a:schemeClr val="lt1"/>
              </a:buClr>
              <a:buSzPct val="100000"/>
              <a:buChar char="•"/>
            </a:pPr>
            <a:r>
              <a:rPr lang="en-GB" sz="2100">
                <a:solidFill>
                  <a:schemeClr val="lt1"/>
                </a:solidFill>
              </a:rPr>
              <a:t>0,1% other</a:t>
            </a:r>
            <a:endParaRPr sz="2100">
              <a:solidFill>
                <a:schemeClr val="lt1"/>
              </a:solidFill>
            </a:endParaRPr>
          </a:p>
          <a:p>
            <a:pPr indent="-161448" lvl="2" marL="863600" rtl="0" algn="l">
              <a:lnSpc>
                <a:spcPct val="90000"/>
              </a:lnSpc>
              <a:spcBef>
                <a:spcPts val="400"/>
              </a:spcBef>
              <a:spcAft>
                <a:spcPts val="0"/>
              </a:spcAft>
              <a:buClr>
                <a:schemeClr val="lt1"/>
              </a:buClr>
              <a:buSzPct val="100000"/>
              <a:buChar char="•"/>
            </a:pPr>
            <a:r>
              <a:rPr lang="en-GB" sz="2100">
                <a:solidFill>
                  <a:schemeClr val="lt1"/>
                </a:solidFill>
              </a:rPr>
              <a:t>0,04% CO</a:t>
            </a:r>
            <a:r>
              <a:rPr baseline="-25000" lang="en-GB" sz="2100">
                <a:solidFill>
                  <a:schemeClr val="lt1"/>
                </a:solidFill>
              </a:rPr>
              <a:t>2</a:t>
            </a:r>
            <a:r>
              <a:rPr lang="en-GB" sz="2100">
                <a:solidFill>
                  <a:schemeClr val="lt1"/>
                </a:solidFill>
              </a:rPr>
              <a:t> (=400 ppm)</a:t>
            </a:r>
            <a:endParaRPr/>
          </a:p>
          <a:p>
            <a:pPr indent="-169227" lvl="2" marL="863600" rtl="0" algn="l">
              <a:lnSpc>
                <a:spcPct val="90000"/>
              </a:lnSpc>
              <a:spcBef>
                <a:spcPts val="400"/>
              </a:spcBef>
              <a:spcAft>
                <a:spcPts val="0"/>
              </a:spcAft>
              <a:buClr>
                <a:srgbClr val="FFFF00"/>
              </a:buClr>
              <a:buSzPct val="100000"/>
              <a:buChar char="•"/>
            </a:pPr>
            <a:r>
              <a:rPr b="1" lang="en-GB" sz="1800" u="sng">
                <a:solidFill>
                  <a:srgbClr val="FFFF00"/>
                </a:solidFill>
              </a:rPr>
              <a:t>Particulate Matter (PM), nitrogen dioxide (NO</a:t>
            </a:r>
            <a:r>
              <a:rPr b="1" baseline="-25000" lang="en-GB" sz="1800" u="sng">
                <a:solidFill>
                  <a:srgbClr val="FFFF00"/>
                </a:solidFill>
              </a:rPr>
              <a:t>2</a:t>
            </a:r>
            <a:r>
              <a:rPr b="1" lang="en-GB" sz="1800" u="sng">
                <a:solidFill>
                  <a:srgbClr val="FFFF00"/>
                </a:solidFill>
              </a:rPr>
              <a:t>)</a:t>
            </a:r>
            <a:r>
              <a:rPr b="1" lang="en-GB" sz="1800" u="sng">
                <a:solidFill>
                  <a:srgbClr val="FFFF00"/>
                </a:solidFill>
              </a:rPr>
              <a:t> </a:t>
            </a:r>
            <a:endParaRPr/>
          </a:p>
          <a:p>
            <a:pPr indent="-164306" lvl="2" marL="863600" rtl="0" algn="l">
              <a:lnSpc>
                <a:spcPct val="90000"/>
              </a:lnSpc>
              <a:spcBef>
                <a:spcPts val="400"/>
              </a:spcBef>
              <a:spcAft>
                <a:spcPts val="0"/>
              </a:spcAft>
              <a:buClr>
                <a:srgbClr val="FFFF00"/>
              </a:buClr>
              <a:buSzPct val="125000"/>
              <a:buChar char="•"/>
            </a:pPr>
            <a:r>
              <a:rPr lang="en-GB">
                <a:solidFill>
                  <a:srgbClr val="FFFF00"/>
                </a:solidFill>
              </a:rPr>
              <a:t>O</a:t>
            </a:r>
            <a:r>
              <a:rPr baseline="-25000" lang="en-GB">
                <a:solidFill>
                  <a:srgbClr val="FFFF00"/>
                </a:solidFill>
              </a:rPr>
              <a:t>3</a:t>
            </a:r>
            <a:r>
              <a:rPr lang="en-GB">
                <a:solidFill>
                  <a:srgbClr val="FFFF00"/>
                </a:solidFill>
              </a:rPr>
              <a:t>, CO, SO</a:t>
            </a:r>
            <a:r>
              <a:rPr baseline="-25000" lang="en-GB">
                <a:solidFill>
                  <a:srgbClr val="FFFF00"/>
                </a:solidFill>
              </a:rPr>
              <a:t>2</a:t>
            </a:r>
            <a:r>
              <a:rPr lang="en-GB">
                <a:solidFill>
                  <a:srgbClr val="FFFF00"/>
                </a:solidFill>
              </a:rPr>
              <a:t>,VOC, heavy metals, PAH’s, dioxins, </a:t>
            </a:r>
            <a:endParaRPr/>
          </a:p>
          <a:p>
            <a:pPr indent="-164306" lvl="2" marL="863600" rtl="0" algn="l">
              <a:lnSpc>
                <a:spcPct val="90000"/>
              </a:lnSpc>
              <a:spcBef>
                <a:spcPts val="400"/>
              </a:spcBef>
              <a:spcAft>
                <a:spcPts val="0"/>
              </a:spcAft>
              <a:buClr>
                <a:srgbClr val="FFFF00"/>
              </a:buClr>
              <a:buSzPct val="125000"/>
              <a:buChar char="•"/>
            </a:pPr>
            <a:r>
              <a:rPr lang="en-GB">
                <a:solidFill>
                  <a:srgbClr val="FFFF00"/>
                </a:solidFill>
              </a:rPr>
              <a:t>Black carbon (BC), ultra fine particles (UFP), NH</a:t>
            </a:r>
            <a:r>
              <a:rPr baseline="-25000" lang="en-GB">
                <a:solidFill>
                  <a:srgbClr val="FFFF00"/>
                </a:solidFill>
              </a:rPr>
              <a:t>3</a:t>
            </a:r>
            <a:r>
              <a:rPr lang="en-GB">
                <a:solidFill>
                  <a:srgbClr val="FFFF00"/>
                </a:solidFill>
              </a:rPr>
              <a:t>… </a:t>
            </a:r>
            <a:endParaRPr/>
          </a:p>
          <a:p>
            <a:pPr indent="0" lvl="2" marL="431800" rtl="0" algn="l">
              <a:lnSpc>
                <a:spcPct val="90000"/>
              </a:lnSpc>
              <a:spcBef>
                <a:spcPts val="400"/>
              </a:spcBef>
              <a:spcAft>
                <a:spcPts val="0"/>
              </a:spcAft>
              <a:buClr>
                <a:schemeClr val="dk1"/>
              </a:buClr>
              <a:buSzPct val="125000"/>
              <a:buNone/>
            </a:pPr>
            <a:r>
              <a:t/>
            </a:r>
            <a:endParaRPr>
              <a:solidFill>
                <a:schemeClr val="lt1"/>
              </a:solidFill>
            </a:endParaRPr>
          </a:p>
          <a:p>
            <a:pPr indent="-76200" lvl="2" marL="863600" rtl="0" algn="l">
              <a:lnSpc>
                <a:spcPct val="90000"/>
              </a:lnSpc>
              <a:spcBef>
                <a:spcPts val="400"/>
              </a:spcBef>
              <a:spcAft>
                <a:spcPts val="0"/>
              </a:spcAft>
              <a:buClr>
                <a:schemeClr val="dk1"/>
              </a:buClr>
              <a:buSzPct val="125000"/>
              <a:buNone/>
            </a:pPr>
            <a:r>
              <a:t/>
            </a:r>
            <a:endParaRPr>
              <a:solidFill>
                <a:schemeClr val="lt1"/>
              </a:solidFill>
            </a:endParaRPr>
          </a:p>
          <a:p>
            <a:pPr indent="-76200" lvl="2" marL="863600" rtl="0" algn="l">
              <a:lnSpc>
                <a:spcPct val="90000"/>
              </a:lnSpc>
              <a:spcBef>
                <a:spcPts val="400"/>
              </a:spcBef>
              <a:spcAft>
                <a:spcPts val="0"/>
              </a:spcAft>
              <a:buClr>
                <a:schemeClr val="dk1"/>
              </a:buClr>
              <a:buSzPct val="125000"/>
              <a:buNone/>
            </a:pPr>
            <a:r>
              <a:t/>
            </a:r>
            <a:endParaRPr/>
          </a:p>
        </p:txBody>
      </p:sp>
      <p:sp>
        <p:nvSpPr>
          <p:cNvPr id="503" name="Google Shape;503;p67"/>
          <p:cNvSpPr txBox="1"/>
          <p:nvPr/>
        </p:nvSpPr>
        <p:spPr>
          <a:xfrm>
            <a:off x="1789615" y="4175614"/>
            <a:ext cx="54954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400">
                <a:solidFill>
                  <a:srgbClr val="FFFF00"/>
                </a:solidFill>
                <a:latin typeface="Calibri"/>
                <a:ea typeface="Calibri"/>
                <a:cs typeface="Calibri"/>
                <a:sym typeface="Calibri"/>
              </a:rPr>
              <a:t>The quality of our air is depending on &lt;1% of its content (m</a:t>
            </a:r>
            <a:r>
              <a:rPr b="1" i="0" lang="en-GB" sz="1400" u="none" cap="none" strike="noStrike">
                <a:solidFill>
                  <a:srgbClr val="FFFF00"/>
                </a:solidFill>
                <a:latin typeface="Calibri"/>
                <a:ea typeface="Calibri"/>
                <a:cs typeface="Calibri"/>
                <a:sym typeface="Calibri"/>
              </a:rPr>
              <a:t>icrograms &amp; nanograms/</a:t>
            </a:r>
            <a:r>
              <a:rPr b="1" lang="en-GB" sz="1400">
                <a:solidFill>
                  <a:srgbClr val="FFFF00"/>
                </a:solidFill>
                <a:latin typeface="Calibri"/>
                <a:ea typeface="Calibri"/>
                <a:cs typeface="Calibri"/>
                <a:sym typeface="Calibri"/>
              </a:rPr>
              <a:t>m³)</a:t>
            </a:r>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21"/>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2900"/>
              <a:buFont typeface="Corbel"/>
              <a:buNone/>
            </a:pPr>
            <a:r>
              <a:rPr lang="en-GB" sz="2900"/>
              <a:t>COMPAIR D5.1</a:t>
            </a:r>
            <a:endParaRPr sz="2900"/>
          </a:p>
          <a:p>
            <a:pPr indent="0" lvl="0" marL="0" rtl="0" algn="l">
              <a:spcBef>
                <a:spcPts val="0"/>
              </a:spcBef>
              <a:spcAft>
                <a:spcPts val="0"/>
              </a:spcAft>
              <a:buClr>
                <a:schemeClr val="lt1"/>
              </a:buClr>
              <a:buSzPts val="2900"/>
              <a:buFont typeface="Corbel"/>
              <a:buNone/>
            </a:pPr>
            <a:r>
              <a:rPr lang="en-GB" sz="2900"/>
              <a:t>Guide to Air Quality Monitoring</a:t>
            </a:r>
            <a:endParaRPr sz="2900"/>
          </a:p>
        </p:txBody>
      </p:sp>
      <p:sp>
        <p:nvSpPr>
          <p:cNvPr id="1072" name="Google Shape;1072;p121"/>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FFFFFF"/>
              </a:buClr>
              <a:buSzPts val="1400"/>
              <a:buNone/>
            </a:pPr>
            <a:r>
              <a:rPr b="0" i="0" lang="en-GB">
                <a:solidFill>
                  <a:srgbClr val="FFFFFF"/>
                </a:solidFill>
                <a:latin typeface="Corbel"/>
                <a:ea typeface="Corbel"/>
                <a:cs typeface="Corbel"/>
                <a:sym typeface="Corbel"/>
              </a:rPr>
              <a:t>Chapter 4: Sensor Data Collection Training</a:t>
            </a:r>
            <a:endParaRPr/>
          </a:p>
        </p:txBody>
      </p:sp>
      <p:pic>
        <p:nvPicPr>
          <p:cNvPr id="1073" name="Google Shape;1073;p121"/>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22"/>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Chapter 4: Sensor Data Collection Training</a:t>
            </a:r>
            <a:endParaRPr/>
          </a:p>
        </p:txBody>
      </p:sp>
      <p:sp>
        <p:nvSpPr>
          <p:cNvPr id="1079" name="Google Shape;1079;p122"/>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Data Collection and Calibration</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Assess data quality, patterns, anomalies</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Assess interfering chemical compounds, drift</a:t>
            </a:r>
            <a:endParaRPr/>
          </a:p>
        </p:txBody>
      </p:sp>
      <p:sp>
        <p:nvSpPr>
          <p:cNvPr id="1080" name="Google Shape;1080;p122"/>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81" name="Google Shape;1081;p12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4: Sensor Data Collection Training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2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How to calibrate sensor data?</a:t>
            </a:r>
            <a:endParaRPr/>
          </a:p>
        </p:txBody>
      </p:sp>
      <p:sp>
        <p:nvSpPr>
          <p:cNvPr id="1087" name="Google Shape;1087;p123"/>
          <p:cNvSpPr txBox="1"/>
          <p:nvPr>
            <p:ph idx="1" type="body"/>
          </p:nvPr>
        </p:nvSpPr>
        <p:spPr>
          <a:xfrm>
            <a:off x="1057520" y="1174501"/>
            <a:ext cx="5128500" cy="1620000"/>
          </a:xfrm>
          <a:prstGeom prst="rect">
            <a:avLst/>
          </a:prstGeom>
          <a:noFill/>
          <a:ln>
            <a:noFill/>
          </a:ln>
        </p:spPr>
        <p:txBody>
          <a:bodyPr anchorCtr="0" anchor="t" bIns="34275" lIns="68575" spcFirstLastPara="1" rIns="68575" wrap="square" tIns="34275">
            <a:noAutofit/>
          </a:bodyPr>
          <a:lstStyle/>
          <a:p>
            <a:pPr indent="-158750" lvl="0" marL="152400" rtl="0" algn="l">
              <a:lnSpc>
                <a:spcPct val="90000"/>
              </a:lnSpc>
              <a:spcBef>
                <a:spcPts val="0"/>
              </a:spcBef>
              <a:spcAft>
                <a:spcPts val="0"/>
              </a:spcAft>
              <a:buClr>
                <a:schemeClr val="dk1"/>
              </a:buClr>
              <a:buSzPts val="1700"/>
              <a:buChar char="•"/>
            </a:pPr>
            <a:r>
              <a:rPr i="0" lang="en-GB"/>
              <a:t>Step 1: </a:t>
            </a:r>
            <a:r>
              <a:rPr lang="en-GB"/>
              <a:t>Select </a:t>
            </a:r>
            <a:r>
              <a:rPr i="0" lang="en-GB"/>
              <a:t>a “Standard Calibration Reference” to calibrate against. This can be a:</a:t>
            </a:r>
            <a:endParaRPr/>
          </a:p>
          <a:p>
            <a:pPr indent="-152400" lvl="0" marL="152400" rtl="0" algn="l">
              <a:lnSpc>
                <a:spcPct val="90000"/>
              </a:lnSpc>
              <a:spcBef>
                <a:spcPts val="800"/>
              </a:spcBef>
              <a:spcAft>
                <a:spcPts val="0"/>
              </a:spcAft>
              <a:buClr>
                <a:schemeClr val="dk1"/>
              </a:buClr>
              <a:buSzPts val="1400"/>
              <a:buFont typeface="Noto Sans Symbols"/>
              <a:buChar char="⮚"/>
            </a:pPr>
            <a:r>
              <a:rPr i="1" lang="en-GB" sz="1400"/>
              <a:t>known concentration of measured parameter in a laboratory</a:t>
            </a:r>
            <a:endParaRPr/>
          </a:p>
          <a:p>
            <a:pPr indent="-152400" lvl="0" marL="152400" rtl="0" algn="l">
              <a:lnSpc>
                <a:spcPct val="90000"/>
              </a:lnSpc>
              <a:spcBef>
                <a:spcPts val="800"/>
              </a:spcBef>
              <a:spcAft>
                <a:spcPts val="0"/>
              </a:spcAft>
              <a:buClr>
                <a:schemeClr val="dk1"/>
              </a:buClr>
              <a:buSzPts val="1400"/>
              <a:buFont typeface="Noto Sans Symbols"/>
              <a:buChar char="⮚"/>
            </a:pPr>
            <a:r>
              <a:rPr i="1" lang="en-GB" sz="1400"/>
              <a:t>reference monitoring station</a:t>
            </a:r>
            <a:endParaRPr/>
          </a:p>
          <a:p>
            <a:pPr indent="-152400" lvl="0" marL="152400" rtl="0" algn="l">
              <a:lnSpc>
                <a:spcPct val="90000"/>
              </a:lnSpc>
              <a:spcBef>
                <a:spcPts val="800"/>
              </a:spcBef>
              <a:spcAft>
                <a:spcPts val="0"/>
              </a:spcAft>
              <a:buClr>
                <a:schemeClr val="dk1"/>
              </a:buClr>
              <a:buSzPts val="1400"/>
              <a:buFont typeface="Noto Sans Symbols"/>
              <a:buChar char="⮚"/>
            </a:pPr>
            <a:r>
              <a:rPr i="1" lang="en-GB" sz="1400"/>
              <a:t>calibrated sensor</a:t>
            </a:r>
            <a:endParaRPr sz="1700"/>
          </a:p>
        </p:txBody>
      </p:sp>
      <p:sp>
        <p:nvSpPr>
          <p:cNvPr id="1088" name="Google Shape;1088;p123"/>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89" name="Google Shape;1089;p12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latin typeface="Corbel"/>
                <a:ea typeface="Corbel"/>
                <a:cs typeface="Corbel"/>
                <a:sym typeface="Corbel"/>
              </a:rPr>
              <a:t>Deliverable D5.1: Chapter 4: Sensor Data Collection Training (</a:t>
            </a:r>
            <a:r>
              <a:rPr b="0" i="1" lang="en-GB" u="none" cap="none" strike="noStrike">
                <a:latin typeface="Corbel"/>
                <a:ea typeface="Corbel"/>
                <a:cs typeface="Corbel"/>
                <a:sym typeface="Corbel"/>
              </a:rPr>
              <a:t>Images and plots from: LIFE VAQUUMS report (Weijers et al.)</a:t>
            </a:r>
            <a:r>
              <a:rPr lang="en-GB">
                <a:latin typeface="Corbel"/>
                <a:ea typeface="Corbel"/>
                <a:cs typeface="Corbel"/>
                <a:sym typeface="Corbel"/>
              </a:rPr>
              <a:t>)</a:t>
            </a:r>
            <a:endParaRPr/>
          </a:p>
        </p:txBody>
      </p:sp>
      <p:pic>
        <p:nvPicPr>
          <p:cNvPr id="1090" name="Google Shape;1090;p123"/>
          <p:cNvPicPr preferRelativeResize="0"/>
          <p:nvPr/>
        </p:nvPicPr>
        <p:blipFill rotWithShape="1">
          <a:blip r:embed="rId3">
            <a:alphaModFix/>
          </a:blip>
          <a:srcRect b="0" l="0" r="0" t="0"/>
          <a:stretch/>
        </p:blipFill>
        <p:spPr>
          <a:xfrm>
            <a:off x="6036926" y="555498"/>
            <a:ext cx="3101908" cy="2190813"/>
          </a:xfrm>
          <a:prstGeom prst="rect">
            <a:avLst/>
          </a:prstGeom>
          <a:noFill/>
          <a:ln>
            <a:noFill/>
          </a:ln>
        </p:spPr>
      </p:pic>
      <p:pic>
        <p:nvPicPr>
          <p:cNvPr id="1091" name="Google Shape;1091;p123"/>
          <p:cNvPicPr preferRelativeResize="0"/>
          <p:nvPr/>
        </p:nvPicPr>
        <p:blipFill rotWithShape="1">
          <a:blip r:embed="rId4">
            <a:alphaModFix/>
          </a:blip>
          <a:srcRect b="0" l="0" r="0" t="0"/>
          <a:stretch/>
        </p:blipFill>
        <p:spPr>
          <a:xfrm>
            <a:off x="7399782" y="2743199"/>
            <a:ext cx="1739052" cy="2190813"/>
          </a:xfrm>
          <a:prstGeom prst="rect">
            <a:avLst/>
          </a:prstGeom>
          <a:noFill/>
          <a:ln>
            <a:noFill/>
          </a:ln>
        </p:spPr>
      </p:pic>
      <p:sp>
        <p:nvSpPr>
          <p:cNvPr id="1092" name="Google Shape;1092;p123"/>
          <p:cNvSpPr txBox="1"/>
          <p:nvPr/>
        </p:nvSpPr>
        <p:spPr>
          <a:xfrm>
            <a:off x="1057520" y="3399475"/>
            <a:ext cx="5238300" cy="1351500"/>
          </a:xfrm>
          <a:prstGeom prst="rect">
            <a:avLst/>
          </a:prstGeom>
          <a:noFill/>
          <a:ln>
            <a:noFill/>
          </a:ln>
        </p:spPr>
        <p:txBody>
          <a:bodyPr anchorCtr="0" anchor="t" bIns="34275" lIns="68575" spcFirstLastPara="1" rIns="68575" wrap="square" tIns="34275">
            <a:noAutofit/>
          </a:bodyPr>
          <a:lstStyle/>
          <a:p>
            <a:pPr indent="-120650" lvl="2" marL="139700" marR="0" rtl="0" algn="l">
              <a:lnSpc>
                <a:spcPct val="90000"/>
              </a:lnSpc>
              <a:spcBef>
                <a:spcPts val="0"/>
              </a:spcBef>
              <a:spcAft>
                <a:spcPts val="0"/>
              </a:spcAft>
              <a:buClr>
                <a:schemeClr val="dk1"/>
              </a:buClr>
              <a:buSzPts val="1700"/>
              <a:buFont typeface="Arial"/>
              <a:buChar char="•"/>
            </a:pPr>
            <a:r>
              <a:rPr b="0" i="0" lang="en-GB" sz="1700" u="none" cap="none" strike="noStrike">
                <a:solidFill>
                  <a:schemeClr val="dk1"/>
                </a:solidFill>
                <a:latin typeface="Corbel"/>
                <a:ea typeface="Corbel"/>
                <a:cs typeface="Corbel"/>
                <a:sym typeface="Corbel"/>
              </a:rPr>
              <a:t>Step 2: Deploy the sensor to compare to the reference:</a:t>
            </a:r>
            <a:endParaRPr sz="1100"/>
          </a:p>
          <a:p>
            <a:pPr indent="-228600" lvl="2" marL="241300" marR="0" rtl="0" algn="l">
              <a:lnSpc>
                <a:spcPct val="90000"/>
              </a:lnSpc>
              <a:spcBef>
                <a:spcPts val="300"/>
              </a:spcBef>
              <a:spcAft>
                <a:spcPts val="0"/>
              </a:spcAft>
              <a:buClr>
                <a:schemeClr val="dk1"/>
              </a:buClr>
              <a:buSzPts val="1400"/>
              <a:buFont typeface="Noto Sans Symbols"/>
              <a:buChar char="⮚"/>
            </a:pPr>
            <a:r>
              <a:rPr b="0" i="1" lang="en-GB" sz="1400" u="none" cap="none" strike="noStrike">
                <a:solidFill>
                  <a:schemeClr val="dk1"/>
                </a:solidFill>
                <a:latin typeface="Corbel"/>
                <a:ea typeface="Corbel"/>
                <a:cs typeface="Corbel"/>
                <a:sym typeface="Corbel"/>
              </a:rPr>
              <a:t>Lab</a:t>
            </a:r>
            <a:r>
              <a:rPr i="1" lang="en-GB" sz="1400">
                <a:solidFill>
                  <a:schemeClr val="dk1"/>
                </a:solidFill>
                <a:latin typeface="Corbel"/>
                <a:ea typeface="Corbel"/>
                <a:cs typeface="Corbel"/>
                <a:sym typeface="Corbel"/>
              </a:rPr>
              <a:t>o</a:t>
            </a:r>
            <a:r>
              <a:rPr b="0" i="1" lang="en-GB" sz="1400" u="none" cap="none" strike="noStrike">
                <a:solidFill>
                  <a:schemeClr val="dk1"/>
                </a:solidFill>
                <a:latin typeface="Corbel"/>
                <a:ea typeface="Corbel"/>
                <a:cs typeface="Corbel"/>
                <a:sym typeface="Corbel"/>
              </a:rPr>
              <a:t>ratory Tests - </a:t>
            </a:r>
            <a:r>
              <a:rPr b="0" i="1" lang="en-GB" sz="1400" u="none" cap="none" strike="noStrike">
                <a:solidFill>
                  <a:srgbClr val="92D050"/>
                </a:solidFill>
                <a:latin typeface="Corbel"/>
                <a:ea typeface="Corbel"/>
                <a:cs typeface="Corbel"/>
                <a:sym typeface="Corbel"/>
              </a:rPr>
              <a:t>exposing sensor units to “known concentration of measured parameter in a controlled laboratory” setting</a:t>
            </a:r>
            <a:endParaRPr sz="1100"/>
          </a:p>
          <a:p>
            <a:pPr indent="0" lvl="2" marL="25400" marR="0" rtl="0" algn="l">
              <a:lnSpc>
                <a:spcPct val="90000"/>
              </a:lnSpc>
              <a:spcBef>
                <a:spcPts val="300"/>
              </a:spcBef>
              <a:spcAft>
                <a:spcPts val="0"/>
              </a:spcAft>
              <a:buClr>
                <a:schemeClr val="dk1"/>
              </a:buClr>
              <a:buSzPts val="1400"/>
              <a:buFont typeface="Arial"/>
              <a:buNone/>
            </a:pPr>
            <a:r>
              <a:t/>
            </a:r>
            <a:endParaRPr b="0" i="1" sz="1400" u="none" cap="none" strike="noStrike">
              <a:solidFill>
                <a:srgbClr val="92D050"/>
              </a:solidFill>
              <a:latin typeface="Corbel"/>
              <a:ea typeface="Corbel"/>
              <a:cs typeface="Corbel"/>
              <a:sym typeface="Corbel"/>
            </a:endParaRPr>
          </a:p>
          <a:p>
            <a:pPr indent="-228600" lvl="2" marL="241300" marR="0" rtl="0" algn="l">
              <a:lnSpc>
                <a:spcPct val="90000"/>
              </a:lnSpc>
              <a:spcBef>
                <a:spcPts val="300"/>
              </a:spcBef>
              <a:spcAft>
                <a:spcPts val="0"/>
              </a:spcAft>
              <a:buClr>
                <a:schemeClr val="dk1"/>
              </a:buClr>
              <a:buSzPts val="1400"/>
              <a:buFont typeface="Noto Sans Symbols"/>
              <a:buChar char="⮚"/>
            </a:pPr>
            <a:r>
              <a:rPr b="0" i="1" lang="en-GB" sz="1400" u="none" cap="none" strike="noStrike">
                <a:solidFill>
                  <a:schemeClr val="dk1"/>
                </a:solidFill>
                <a:latin typeface="Corbel"/>
                <a:ea typeface="Corbel"/>
                <a:cs typeface="Corbel"/>
                <a:sym typeface="Corbel"/>
              </a:rPr>
              <a:t>Field Tests - </a:t>
            </a:r>
            <a:r>
              <a:rPr b="0" i="1" lang="en-GB" sz="1400" u="none" cap="none" strike="noStrike">
                <a:solidFill>
                  <a:srgbClr val="92D050"/>
                </a:solidFill>
                <a:latin typeface="Corbel"/>
                <a:ea typeface="Corbel"/>
                <a:cs typeface="Corbel"/>
                <a:sym typeface="Corbel"/>
              </a:rPr>
              <a:t>deployment of sensor units next to high-grade “reference monitoring stations” under realistic conditions</a:t>
            </a:r>
            <a:endParaRPr b="0" i="0" sz="1700" u="none" cap="none" strike="noStrike">
              <a:solidFill>
                <a:schemeClr val="dk1"/>
              </a:solidFill>
              <a:latin typeface="Corbel"/>
              <a:ea typeface="Corbel"/>
              <a:cs typeface="Corbel"/>
              <a:sym typeface="Corbel"/>
            </a:endParaRPr>
          </a:p>
          <a:p>
            <a:pPr indent="-12700" lvl="1" marL="330200" marR="0" rtl="0" algn="l">
              <a:lnSpc>
                <a:spcPct val="90000"/>
              </a:lnSpc>
              <a:spcBef>
                <a:spcPts val="300"/>
              </a:spcBef>
              <a:spcAft>
                <a:spcPts val="0"/>
              </a:spcAft>
              <a:buClr>
                <a:schemeClr val="dk1"/>
              </a:buClr>
              <a:buSzPts val="1700"/>
              <a:buFont typeface="Arial"/>
              <a:buNone/>
            </a:pPr>
            <a:r>
              <a:t/>
            </a:r>
            <a:endParaRPr b="0" i="0" sz="1700" u="none" cap="none" strike="noStrike">
              <a:solidFill>
                <a:schemeClr val="dk1"/>
              </a:solidFill>
              <a:latin typeface="Corbel"/>
              <a:ea typeface="Corbel"/>
              <a:cs typeface="Corbel"/>
              <a:sym typeface="Corbel"/>
            </a:endParaRPr>
          </a:p>
        </p:txBody>
      </p:sp>
      <p:sp>
        <p:nvSpPr>
          <p:cNvPr id="1093" name="Google Shape;1093;p123"/>
          <p:cNvSpPr txBox="1"/>
          <p:nvPr/>
        </p:nvSpPr>
        <p:spPr>
          <a:xfrm>
            <a:off x="4863866" y="2535450"/>
            <a:ext cx="1257000" cy="2079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GB" sz="900">
                <a:solidFill>
                  <a:schemeClr val="accent2"/>
                </a:solidFill>
                <a:latin typeface="Corbel"/>
                <a:ea typeface="Corbel"/>
                <a:cs typeface="Corbel"/>
                <a:sym typeface="Corbel"/>
              </a:rPr>
              <a:t>Laboratory </a:t>
            </a:r>
            <a:r>
              <a:rPr b="0" i="0" lang="en-GB" sz="900" u="none" cap="none" strike="noStrike">
                <a:solidFill>
                  <a:schemeClr val="accent2"/>
                </a:solidFill>
                <a:latin typeface="Corbel"/>
                <a:ea typeface="Corbel"/>
                <a:cs typeface="Corbel"/>
                <a:sym typeface="Corbel"/>
              </a:rPr>
              <a:t>Tests 🡪</a:t>
            </a:r>
            <a:endParaRPr b="0" i="0" sz="900" u="none" cap="none" strike="noStrike">
              <a:solidFill>
                <a:schemeClr val="accent2"/>
              </a:solidFill>
              <a:latin typeface="Corbel"/>
              <a:ea typeface="Corbel"/>
              <a:cs typeface="Corbel"/>
              <a:sym typeface="Corbel"/>
            </a:endParaRPr>
          </a:p>
        </p:txBody>
      </p:sp>
      <p:sp>
        <p:nvSpPr>
          <p:cNvPr id="1094" name="Google Shape;1094;p123"/>
          <p:cNvSpPr txBox="1"/>
          <p:nvPr/>
        </p:nvSpPr>
        <p:spPr>
          <a:xfrm>
            <a:off x="6098648" y="4724168"/>
            <a:ext cx="1377300" cy="2079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GB" sz="900" u="none" cap="none" strike="noStrike">
                <a:solidFill>
                  <a:schemeClr val="accent2"/>
                </a:solidFill>
                <a:latin typeface="Corbel"/>
                <a:ea typeface="Corbel"/>
                <a:cs typeface="Corbel"/>
                <a:sym typeface="Corbel"/>
              </a:rPr>
              <a:t>Field Tests 🡪</a:t>
            </a:r>
            <a:endParaRPr b="0" i="0" sz="900" u="none" cap="none" strike="noStrike">
              <a:solidFill>
                <a:schemeClr val="accent2"/>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124"/>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How to calibrate sensor data?</a:t>
            </a:r>
            <a:endParaRPr/>
          </a:p>
        </p:txBody>
      </p:sp>
      <p:sp>
        <p:nvSpPr>
          <p:cNvPr id="1100" name="Google Shape;1100;p124"/>
          <p:cNvSpPr txBox="1"/>
          <p:nvPr>
            <p:ph idx="1" type="body"/>
          </p:nvPr>
        </p:nvSpPr>
        <p:spPr>
          <a:xfrm>
            <a:off x="1057520" y="1174501"/>
            <a:ext cx="5896500" cy="3465300"/>
          </a:xfrm>
          <a:prstGeom prst="rect">
            <a:avLst/>
          </a:prstGeom>
          <a:noFill/>
          <a:ln>
            <a:noFill/>
          </a:ln>
        </p:spPr>
        <p:txBody>
          <a:bodyPr anchorCtr="0" anchor="t" bIns="34275" lIns="68575" spcFirstLastPara="1" rIns="68575" wrap="square" tIns="34275">
            <a:noAutofit/>
          </a:bodyPr>
          <a:lstStyle/>
          <a:p>
            <a:pPr indent="-158750" lvl="0" marL="152400" rtl="0" algn="l">
              <a:lnSpc>
                <a:spcPct val="90000"/>
              </a:lnSpc>
              <a:spcBef>
                <a:spcPts val="0"/>
              </a:spcBef>
              <a:spcAft>
                <a:spcPts val="0"/>
              </a:spcAft>
              <a:buClr>
                <a:schemeClr val="dk1"/>
              </a:buClr>
              <a:buSzPts val="1700"/>
              <a:buChar char="•"/>
            </a:pPr>
            <a:r>
              <a:rPr i="0" lang="en-GB">
                <a:latin typeface="Corbel"/>
                <a:ea typeface="Corbel"/>
                <a:cs typeface="Corbel"/>
                <a:sym typeface="Corbel"/>
              </a:rPr>
              <a:t>Step 3: Determine the sensor’s “</a:t>
            </a:r>
            <a:r>
              <a:rPr b="0" i="0" lang="en-GB">
                <a:latin typeface="Corbel"/>
                <a:ea typeface="Corbel"/>
                <a:cs typeface="Corbel"/>
                <a:sym typeface="Corbel"/>
              </a:rPr>
              <a:t>Characteristic Curve”, which defines the sensor’s response to an input. </a:t>
            </a:r>
            <a:endParaRPr/>
          </a:p>
          <a:p>
            <a:pPr indent="-127000" lvl="1" marL="330200" rtl="0" algn="l">
              <a:lnSpc>
                <a:spcPct val="90000"/>
              </a:lnSpc>
              <a:spcBef>
                <a:spcPts val="300"/>
              </a:spcBef>
              <a:spcAft>
                <a:spcPts val="0"/>
              </a:spcAft>
              <a:buClr>
                <a:schemeClr val="dk1"/>
              </a:buClr>
              <a:buSzPts val="1400"/>
              <a:buFont typeface="Noto Sans Symbols"/>
              <a:buChar char="⮚"/>
            </a:pPr>
            <a:r>
              <a:rPr i="1" lang="en-GB"/>
              <a:t>The calibration process maps the sensor’s response to the reference’s (or ideal) response.</a:t>
            </a:r>
            <a:endParaRPr/>
          </a:p>
          <a:p>
            <a:pPr indent="0" lvl="1" marL="215900" rtl="0" algn="l">
              <a:lnSpc>
                <a:spcPct val="90000"/>
              </a:lnSpc>
              <a:spcBef>
                <a:spcPts val="300"/>
              </a:spcBef>
              <a:spcAft>
                <a:spcPts val="0"/>
              </a:spcAft>
              <a:buClr>
                <a:schemeClr val="dk1"/>
              </a:buClr>
              <a:buSzPts val="1400"/>
              <a:buNone/>
            </a:pPr>
            <a:r>
              <a:t/>
            </a:r>
            <a:endParaRPr i="1">
              <a:latin typeface="Corbel"/>
              <a:ea typeface="Corbel"/>
              <a:cs typeface="Corbel"/>
              <a:sym typeface="Corbel"/>
            </a:endParaRPr>
          </a:p>
          <a:p>
            <a:pPr indent="-158750" lvl="1" marL="152400" rtl="0" algn="l">
              <a:lnSpc>
                <a:spcPct val="90000"/>
              </a:lnSpc>
              <a:spcBef>
                <a:spcPts val="800"/>
              </a:spcBef>
              <a:spcAft>
                <a:spcPts val="0"/>
              </a:spcAft>
              <a:buClr>
                <a:schemeClr val="dk1"/>
              </a:buClr>
              <a:buSzPts val="1700"/>
              <a:buChar char="•"/>
            </a:pPr>
            <a:r>
              <a:rPr lang="en-GB" sz="1700">
                <a:latin typeface="Corbel"/>
                <a:ea typeface="Corbel"/>
                <a:cs typeface="Corbel"/>
                <a:sym typeface="Corbel"/>
              </a:rPr>
              <a:t>Step 4: Apply the suitable calibration method:</a:t>
            </a:r>
            <a:endParaRPr/>
          </a:p>
          <a:p>
            <a:pPr indent="-127000" lvl="1" marL="330200" rtl="0" algn="l">
              <a:lnSpc>
                <a:spcPct val="90000"/>
              </a:lnSpc>
              <a:spcBef>
                <a:spcPts val="300"/>
              </a:spcBef>
              <a:spcAft>
                <a:spcPts val="0"/>
              </a:spcAft>
              <a:buClr>
                <a:schemeClr val="dk1"/>
              </a:buClr>
              <a:buSzPts val="1400"/>
              <a:buFont typeface="Noto Sans Symbols"/>
              <a:buChar char="⮚"/>
            </a:pPr>
            <a:r>
              <a:rPr lang="en-GB"/>
              <a:t>One Point Calibration </a:t>
            </a:r>
            <a:r>
              <a:rPr i="1" lang="en-GB"/>
              <a:t>(</a:t>
            </a:r>
            <a:r>
              <a:rPr b="0" i="1" lang="en-GB" sz="1400">
                <a:latin typeface="Corbel"/>
                <a:ea typeface="Corbel"/>
                <a:cs typeface="Corbel"/>
                <a:sym typeface="Corbel"/>
              </a:rPr>
              <a:t>used to correct for sensor offset (an </a:t>
            </a:r>
            <a:r>
              <a:rPr b="0" i="1" lang="en-GB" sz="1400">
                <a:solidFill>
                  <a:srgbClr val="92D050"/>
                </a:solidFill>
                <a:latin typeface="Corbel"/>
                <a:ea typeface="Corbel"/>
                <a:cs typeface="Corbel"/>
                <a:sym typeface="Corbel"/>
              </a:rPr>
              <a:t>offset</a:t>
            </a:r>
            <a:r>
              <a:rPr b="0" i="1" lang="en-GB" sz="1400">
                <a:latin typeface="Corbel"/>
                <a:ea typeface="Corbel"/>
                <a:cs typeface="Corbel"/>
                <a:sym typeface="Corbel"/>
              </a:rPr>
              <a:t> means that the sensor output is higher or lower than the reference (or ideal) output</a:t>
            </a:r>
            <a:r>
              <a:rPr i="1" lang="en-GB"/>
              <a:t>)</a:t>
            </a:r>
            <a:endParaRPr/>
          </a:p>
          <a:p>
            <a:pPr indent="-38100" lvl="1" marL="330200" rtl="0" algn="l">
              <a:lnSpc>
                <a:spcPct val="90000"/>
              </a:lnSpc>
              <a:spcBef>
                <a:spcPts val="300"/>
              </a:spcBef>
              <a:spcAft>
                <a:spcPts val="0"/>
              </a:spcAft>
              <a:buClr>
                <a:schemeClr val="dk1"/>
              </a:buClr>
              <a:buSzPts val="1400"/>
              <a:buFont typeface="Noto Sans Symbols"/>
              <a:buNone/>
            </a:pPr>
            <a:r>
              <a:t/>
            </a:r>
            <a:endParaRPr i="1"/>
          </a:p>
          <a:p>
            <a:pPr indent="-38100" lvl="1" marL="330200" rtl="0" algn="l">
              <a:lnSpc>
                <a:spcPct val="90000"/>
              </a:lnSpc>
              <a:spcBef>
                <a:spcPts val="300"/>
              </a:spcBef>
              <a:spcAft>
                <a:spcPts val="0"/>
              </a:spcAft>
              <a:buClr>
                <a:schemeClr val="dk1"/>
              </a:buClr>
              <a:buSzPts val="1400"/>
              <a:buFont typeface="Noto Sans Symbols"/>
              <a:buNone/>
            </a:pPr>
            <a:r>
              <a:t/>
            </a:r>
            <a:endParaRPr i="1"/>
          </a:p>
          <a:p>
            <a:pPr indent="-127000" lvl="1" marL="330200" rtl="0" algn="l">
              <a:lnSpc>
                <a:spcPct val="90000"/>
              </a:lnSpc>
              <a:spcBef>
                <a:spcPts val="300"/>
              </a:spcBef>
              <a:spcAft>
                <a:spcPts val="0"/>
              </a:spcAft>
              <a:buClr>
                <a:schemeClr val="dk1"/>
              </a:buClr>
              <a:buSzPts val="1400"/>
              <a:buFont typeface="Noto Sans Symbols"/>
              <a:buChar char="⮚"/>
            </a:pPr>
            <a:r>
              <a:rPr lang="en-GB"/>
              <a:t>Two Point Calibration </a:t>
            </a:r>
            <a:r>
              <a:rPr i="1" lang="en-GB"/>
              <a:t>(used to correct differences in slope or sensitivity (</a:t>
            </a:r>
            <a:r>
              <a:rPr i="1" lang="en-GB">
                <a:solidFill>
                  <a:srgbClr val="92D050"/>
                </a:solidFill>
              </a:rPr>
              <a:t>differences in slope or sensitivity</a:t>
            </a:r>
            <a:r>
              <a:rPr i="1" lang="en-GB"/>
              <a:t> means that the sensor output changes at a different rate than the reference (or ideal) output)</a:t>
            </a:r>
            <a:endParaRPr/>
          </a:p>
          <a:p>
            <a:pPr indent="0" lvl="1" marL="215900" rtl="0" algn="l">
              <a:lnSpc>
                <a:spcPct val="90000"/>
              </a:lnSpc>
              <a:spcBef>
                <a:spcPts val="300"/>
              </a:spcBef>
              <a:spcAft>
                <a:spcPts val="0"/>
              </a:spcAft>
              <a:buClr>
                <a:schemeClr val="dk1"/>
              </a:buClr>
              <a:buSzPts val="1400"/>
              <a:buNone/>
            </a:pPr>
            <a:r>
              <a:t/>
            </a:r>
            <a:endParaRPr/>
          </a:p>
          <a:p>
            <a:pPr indent="-38100" lvl="1" marL="330200" rtl="0" algn="l">
              <a:lnSpc>
                <a:spcPct val="90000"/>
              </a:lnSpc>
              <a:spcBef>
                <a:spcPts val="300"/>
              </a:spcBef>
              <a:spcAft>
                <a:spcPts val="0"/>
              </a:spcAft>
              <a:buClr>
                <a:schemeClr val="dk1"/>
              </a:buClr>
              <a:buSzPts val="1400"/>
              <a:buFont typeface="Noto Sans Symbols"/>
              <a:buNone/>
            </a:pPr>
            <a:r>
              <a:t/>
            </a:r>
            <a:endParaRPr/>
          </a:p>
          <a:p>
            <a:pPr indent="-127000" lvl="1" marL="330200" rtl="0" algn="l">
              <a:lnSpc>
                <a:spcPct val="90000"/>
              </a:lnSpc>
              <a:spcBef>
                <a:spcPts val="300"/>
              </a:spcBef>
              <a:spcAft>
                <a:spcPts val="0"/>
              </a:spcAft>
              <a:buClr>
                <a:schemeClr val="dk1"/>
              </a:buClr>
              <a:buSzPts val="1400"/>
              <a:buFont typeface="Noto Sans Symbols"/>
              <a:buChar char="⮚"/>
            </a:pPr>
            <a:r>
              <a:rPr lang="en-GB"/>
              <a:t>Multi-Point Curve Fitting Calibration </a:t>
            </a:r>
            <a:r>
              <a:rPr lang="en-GB">
                <a:solidFill>
                  <a:srgbClr val="92D050"/>
                </a:solidFill>
              </a:rPr>
              <a:t>(usually the case with LCS)</a:t>
            </a:r>
            <a:endParaRPr/>
          </a:p>
          <a:p>
            <a:pPr indent="-50800" lvl="1" marL="152400" rtl="0" algn="l">
              <a:lnSpc>
                <a:spcPct val="90000"/>
              </a:lnSpc>
              <a:spcBef>
                <a:spcPts val="800"/>
              </a:spcBef>
              <a:spcAft>
                <a:spcPts val="0"/>
              </a:spcAft>
              <a:buClr>
                <a:schemeClr val="dk1"/>
              </a:buClr>
              <a:buSzPts val="1700"/>
              <a:buNone/>
            </a:pPr>
            <a:r>
              <a:t/>
            </a:r>
            <a:endParaRPr sz="1700">
              <a:latin typeface="Corbel"/>
              <a:ea typeface="Corbel"/>
              <a:cs typeface="Corbel"/>
              <a:sym typeface="Corbel"/>
            </a:endParaRPr>
          </a:p>
        </p:txBody>
      </p:sp>
      <p:sp>
        <p:nvSpPr>
          <p:cNvPr id="1101" name="Google Shape;1101;p124"/>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102" name="Google Shape;1102;p12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latin typeface="Corbel"/>
                <a:ea typeface="Corbel"/>
                <a:cs typeface="Corbel"/>
                <a:sym typeface="Corbel"/>
              </a:rPr>
              <a:t>Deliverable D5.1: Chapter 4: Sensor Data Collection Training</a:t>
            </a:r>
            <a:endParaRPr/>
          </a:p>
        </p:txBody>
      </p:sp>
      <p:pic>
        <p:nvPicPr>
          <p:cNvPr id="1103" name="Google Shape;1103;p124"/>
          <p:cNvPicPr preferRelativeResize="0"/>
          <p:nvPr/>
        </p:nvPicPr>
        <p:blipFill rotWithShape="1">
          <a:blip r:embed="rId3">
            <a:alphaModFix/>
          </a:blip>
          <a:srcRect b="0" l="0" r="0" t="0"/>
          <a:stretch/>
        </p:blipFill>
        <p:spPr>
          <a:xfrm>
            <a:off x="7327200" y="843845"/>
            <a:ext cx="1215000" cy="1172475"/>
          </a:xfrm>
          <a:prstGeom prst="rect">
            <a:avLst/>
          </a:prstGeom>
          <a:noFill/>
          <a:ln>
            <a:noFill/>
          </a:ln>
        </p:spPr>
      </p:pic>
      <p:pic>
        <p:nvPicPr>
          <p:cNvPr id="1104" name="Google Shape;1104;p124"/>
          <p:cNvPicPr preferRelativeResize="0"/>
          <p:nvPr/>
        </p:nvPicPr>
        <p:blipFill rotWithShape="1">
          <a:blip r:embed="rId4">
            <a:alphaModFix/>
          </a:blip>
          <a:srcRect b="0" l="0" r="0" t="0"/>
          <a:stretch/>
        </p:blipFill>
        <p:spPr>
          <a:xfrm>
            <a:off x="7327200" y="2313439"/>
            <a:ext cx="1215000" cy="1172475"/>
          </a:xfrm>
          <a:prstGeom prst="rect">
            <a:avLst/>
          </a:prstGeom>
          <a:noFill/>
          <a:ln>
            <a:noFill/>
          </a:ln>
        </p:spPr>
      </p:pic>
      <p:pic>
        <p:nvPicPr>
          <p:cNvPr id="1105" name="Google Shape;1105;p124"/>
          <p:cNvPicPr preferRelativeResize="0"/>
          <p:nvPr/>
        </p:nvPicPr>
        <p:blipFill rotWithShape="1">
          <a:blip r:embed="rId5">
            <a:alphaModFix/>
          </a:blip>
          <a:srcRect b="0" l="0" r="0" t="0"/>
          <a:stretch/>
        </p:blipFill>
        <p:spPr>
          <a:xfrm>
            <a:off x="7327200" y="3716865"/>
            <a:ext cx="1215000" cy="12376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2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Novel calibration method:</a:t>
            </a:r>
            <a:endParaRPr/>
          </a:p>
          <a:p>
            <a:pPr indent="0" lvl="0" marL="0" rtl="0" algn="l">
              <a:spcBef>
                <a:spcPts val="0"/>
              </a:spcBef>
              <a:spcAft>
                <a:spcPts val="0"/>
              </a:spcAft>
              <a:buClr>
                <a:srgbClr val="92D050"/>
              </a:buClr>
              <a:buSzPts val="2600"/>
              <a:buFont typeface="Corbel"/>
              <a:buNone/>
            </a:pPr>
            <a:r>
              <a:rPr lang="en-GB"/>
              <a:t>imec Distant Sensor Calibration</a:t>
            </a:r>
            <a:endParaRPr/>
          </a:p>
        </p:txBody>
      </p:sp>
      <p:sp>
        <p:nvSpPr>
          <p:cNvPr id="1112" name="Google Shape;1112;p12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latin typeface="Corbel"/>
                <a:ea typeface="Corbel"/>
                <a:cs typeface="Corbel"/>
                <a:sym typeface="Corbel"/>
              </a:rPr>
              <a:t>imec will calibrate CompAir data using nighttime data analysis – Basics:</a:t>
            </a:r>
            <a:endParaRPr>
              <a:latin typeface="Corbel"/>
              <a:ea typeface="Corbel"/>
              <a:cs typeface="Corbel"/>
              <a:sym typeface="Corbel"/>
            </a:endParaRPr>
          </a:p>
          <a:p>
            <a:pPr indent="-50800" lvl="0" marL="152400" rtl="0" algn="l">
              <a:lnSpc>
                <a:spcPct val="90000"/>
              </a:lnSpc>
              <a:spcBef>
                <a:spcPts val="800"/>
              </a:spcBef>
              <a:spcAft>
                <a:spcPts val="0"/>
              </a:spcAft>
              <a:buClr>
                <a:schemeClr val="dk1"/>
              </a:buClr>
              <a:buSzPts val="1700"/>
              <a:buNone/>
            </a:pPr>
            <a:r>
              <a:t/>
            </a:r>
            <a:endParaRPr/>
          </a:p>
        </p:txBody>
      </p:sp>
      <p:sp>
        <p:nvSpPr>
          <p:cNvPr id="1113" name="Google Shape;1113;p125"/>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114" name="Google Shape;1114;p12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Grant Agreement No. 101036563</a:t>
            </a:r>
            <a:endParaRPr/>
          </a:p>
        </p:txBody>
      </p:sp>
      <p:pic>
        <p:nvPicPr>
          <p:cNvPr descr="Dim (Smaller Sun) with solid fill" id="1115" name="Google Shape;1115;p125"/>
          <p:cNvPicPr preferRelativeResize="0"/>
          <p:nvPr/>
        </p:nvPicPr>
        <p:blipFill rotWithShape="1">
          <a:blip r:embed="rId3">
            <a:alphaModFix/>
          </a:blip>
          <a:srcRect b="0" l="0" r="0" t="0"/>
          <a:stretch/>
        </p:blipFill>
        <p:spPr>
          <a:xfrm>
            <a:off x="5051346" y="2039715"/>
            <a:ext cx="461665" cy="461665"/>
          </a:xfrm>
          <a:prstGeom prst="rect">
            <a:avLst/>
          </a:prstGeom>
          <a:noFill/>
          <a:ln>
            <a:noFill/>
          </a:ln>
        </p:spPr>
      </p:pic>
      <p:sp>
        <p:nvSpPr>
          <p:cNvPr id="1116" name="Google Shape;1116;p125"/>
          <p:cNvSpPr/>
          <p:nvPr/>
        </p:nvSpPr>
        <p:spPr>
          <a:xfrm>
            <a:off x="4241127" y="3295057"/>
            <a:ext cx="572100" cy="369300"/>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orbel"/>
                <a:ea typeface="Corbel"/>
                <a:cs typeface="Corbel"/>
                <a:sym typeface="Corbel"/>
              </a:rPr>
              <a:t>LCS</a:t>
            </a:r>
            <a:endParaRPr sz="1400">
              <a:solidFill>
                <a:schemeClr val="lt1"/>
              </a:solidFill>
              <a:latin typeface="Corbel"/>
              <a:ea typeface="Corbel"/>
              <a:cs typeface="Corbel"/>
              <a:sym typeface="Corbel"/>
            </a:endParaRPr>
          </a:p>
        </p:txBody>
      </p:sp>
      <p:pic>
        <p:nvPicPr>
          <p:cNvPr id="1117" name="Google Shape;1117;p125"/>
          <p:cNvPicPr preferRelativeResize="0"/>
          <p:nvPr/>
        </p:nvPicPr>
        <p:blipFill rotWithShape="1">
          <a:blip r:embed="rId4">
            <a:alphaModFix/>
          </a:blip>
          <a:srcRect b="10995" l="9268" r="3698" t="5830"/>
          <a:stretch/>
        </p:blipFill>
        <p:spPr>
          <a:xfrm>
            <a:off x="4851323" y="3224141"/>
            <a:ext cx="3966750" cy="515330"/>
          </a:xfrm>
          <a:prstGeom prst="rect">
            <a:avLst/>
          </a:prstGeom>
          <a:noFill/>
          <a:ln>
            <a:noFill/>
          </a:ln>
        </p:spPr>
      </p:pic>
      <p:pic>
        <p:nvPicPr>
          <p:cNvPr descr="Moon with solid fill" id="1118" name="Google Shape;1118;p125"/>
          <p:cNvPicPr preferRelativeResize="0"/>
          <p:nvPr/>
        </p:nvPicPr>
        <p:blipFill rotWithShape="1">
          <a:blip r:embed="rId5">
            <a:alphaModFix/>
          </a:blip>
          <a:srcRect b="0" l="0" r="0" t="0"/>
          <a:stretch/>
        </p:blipFill>
        <p:spPr>
          <a:xfrm>
            <a:off x="5743844" y="2084112"/>
            <a:ext cx="299774" cy="299774"/>
          </a:xfrm>
          <a:prstGeom prst="rect">
            <a:avLst/>
          </a:prstGeom>
          <a:noFill/>
          <a:ln>
            <a:noFill/>
          </a:ln>
        </p:spPr>
      </p:pic>
      <p:grpSp>
        <p:nvGrpSpPr>
          <p:cNvPr id="1119" name="Google Shape;1119;p125"/>
          <p:cNvGrpSpPr/>
          <p:nvPr/>
        </p:nvGrpSpPr>
        <p:grpSpPr>
          <a:xfrm>
            <a:off x="5640869" y="2064105"/>
            <a:ext cx="2922135" cy="1918500"/>
            <a:chOff x="5277917" y="789622"/>
            <a:chExt cx="2922135" cy="1918500"/>
          </a:xfrm>
        </p:grpSpPr>
        <p:sp>
          <p:nvSpPr>
            <p:cNvPr id="1120" name="Google Shape;1120;p125"/>
            <p:cNvSpPr/>
            <p:nvPr/>
          </p:nvSpPr>
          <p:spPr>
            <a:xfrm>
              <a:off x="7702652"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sp>
          <p:nvSpPr>
            <p:cNvPr id="1121" name="Google Shape;1121;p125"/>
            <p:cNvSpPr/>
            <p:nvPr/>
          </p:nvSpPr>
          <p:spPr>
            <a:xfrm>
              <a:off x="6449380"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sp>
          <p:nvSpPr>
            <p:cNvPr id="1122" name="Google Shape;1122;p125"/>
            <p:cNvSpPr/>
            <p:nvPr/>
          </p:nvSpPr>
          <p:spPr>
            <a:xfrm>
              <a:off x="5277917"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26"/>
          <p:cNvSpPr txBox="1"/>
          <p:nvPr>
            <p:ph type="title"/>
          </p:nvPr>
        </p:nvSpPr>
        <p:spPr>
          <a:xfrm>
            <a:off x="1057519"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000"/>
              <a:buFont typeface="Corbel"/>
              <a:buNone/>
            </a:pPr>
            <a:r>
              <a:rPr lang="en-GB">
                <a:latin typeface="Corbel"/>
                <a:ea typeface="Corbel"/>
                <a:cs typeface="Corbel"/>
                <a:sym typeface="Corbel"/>
              </a:rPr>
              <a:t>imec Distant Sensor Calibration - Basics</a:t>
            </a:r>
            <a:endParaRPr>
              <a:latin typeface="Corbel"/>
              <a:ea typeface="Corbel"/>
              <a:cs typeface="Corbel"/>
              <a:sym typeface="Corbel"/>
            </a:endParaRPr>
          </a:p>
        </p:txBody>
      </p:sp>
      <p:pic>
        <p:nvPicPr>
          <p:cNvPr descr="Moon with solid fill" id="1128" name="Google Shape;1128;p126"/>
          <p:cNvPicPr preferRelativeResize="0"/>
          <p:nvPr/>
        </p:nvPicPr>
        <p:blipFill rotWithShape="1">
          <a:blip r:embed="rId3">
            <a:alphaModFix/>
          </a:blip>
          <a:srcRect b="0" l="0" r="0" t="0"/>
          <a:stretch/>
        </p:blipFill>
        <p:spPr>
          <a:xfrm>
            <a:off x="1428688" y="1853467"/>
            <a:ext cx="369332" cy="369332"/>
          </a:xfrm>
          <a:prstGeom prst="rect">
            <a:avLst/>
          </a:prstGeom>
          <a:noFill/>
          <a:ln>
            <a:noFill/>
          </a:ln>
        </p:spPr>
      </p:pic>
      <p:sp>
        <p:nvSpPr>
          <p:cNvPr id="1129" name="Google Shape;1129;p126"/>
          <p:cNvSpPr/>
          <p:nvPr/>
        </p:nvSpPr>
        <p:spPr>
          <a:xfrm>
            <a:off x="999278" y="2247285"/>
            <a:ext cx="572100" cy="369300"/>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orbel"/>
                <a:ea typeface="Corbel"/>
                <a:cs typeface="Corbel"/>
                <a:sym typeface="Corbel"/>
              </a:rPr>
              <a:t>LCS</a:t>
            </a:r>
            <a:endParaRPr sz="1400">
              <a:solidFill>
                <a:schemeClr val="lt1"/>
              </a:solidFill>
              <a:latin typeface="Corbel"/>
              <a:ea typeface="Corbel"/>
              <a:cs typeface="Corbel"/>
              <a:sym typeface="Corbel"/>
            </a:endParaRPr>
          </a:p>
        </p:txBody>
      </p:sp>
      <p:sp>
        <p:nvSpPr>
          <p:cNvPr id="1130" name="Google Shape;1130;p126"/>
          <p:cNvSpPr/>
          <p:nvPr/>
        </p:nvSpPr>
        <p:spPr>
          <a:xfrm>
            <a:off x="1993843" y="3178184"/>
            <a:ext cx="552300" cy="369300"/>
          </a:xfrm>
          <a:prstGeom prst="roundRect">
            <a:avLst>
              <a:gd fmla="val 10000" name="adj"/>
            </a:avLst>
          </a:prstGeom>
          <a:solidFill>
            <a:srgbClr val="BFBFBF"/>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chemeClr val="lt1"/>
                </a:solidFill>
                <a:latin typeface="Corbel"/>
                <a:ea typeface="Corbel"/>
                <a:cs typeface="Corbel"/>
                <a:sym typeface="Corbel"/>
              </a:rPr>
              <a:t>Ref1</a:t>
            </a:r>
            <a:endParaRPr sz="1200">
              <a:solidFill>
                <a:schemeClr val="lt1"/>
              </a:solidFill>
              <a:latin typeface="Corbel"/>
              <a:ea typeface="Corbel"/>
              <a:cs typeface="Corbel"/>
              <a:sym typeface="Corbel"/>
            </a:endParaRPr>
          </a:p>
        </p:txBody>
      </p:sp>
      <p:sp>
        <p:nvSpPr>
          <p:cNvPr id="1131" name="Google Shape;1131;p126"/>
          <p:cNvSpPr/>
          <p:nvPr/>
        </p:nvSpPr>
        <p:spPr>
          <a:xfrm>
            <a:off x="670916" y="3121312"/>
            <a:ext cx="572100" cy="369300"/>
          </a:xfrm>
          <a:prstGeom prst="roundRect">
            <a:avLst>
              <a:gd fmla="val 10000" name="adj"/>
            </a:avLst>
          </a:prstGeom>
          <a:solidFill>
            <a:srgbClr val="E3B3ED"/>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chemeClr val="lt1"/>
                </a:solidFill>
                <a:latin typeface="Corbel"/>
                <a:ea typeface="Corbel"/>
                <a:cs typeface="Corbel"/>
                <a:sym typeface="Corbel"/>
              </a:rPr>
              <a:t>Ref2</a:t>
            </a:r>
            <a:endParaRPr sz="1200">
              <a:solidFill>
                <a:schemeClr val="lt1"/>
              </a:solidFill>
              <a:latin typeface="Corbel"/>
              <a:ea typeface="Corbel"/>
              <a:cs typeface="Corbel"/>
              <a:sym typeface="Corbel"/>
            </a:endParaRPr>
          </a:p>
        </p:txBody>
      </p:sp>
      <p:sp>
        <p:nvSpPr>
          <p:cNvPr id="1132" name="Google Shape;1132;p126"/>
          <p:cNvSpPr/>
          <p:nvPr/>
        </p:nvSpPr>
        <p:spPr>
          <a:xfrm>
            <a:off x="2221086" y="1734217"/>
            <a:ext cx="552300" cy="369300"/>
          </a:xfrm>
          <a:prstGeom prst="roundRect">
            <a:avLst>
              <a:gd fmla="val 10000" name="adj"/>
            </a:avLst>
          </a:prstGeom>
          <a:solidFill>
            <a:srgbClr val="BFBFBF"/>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chemeClr val="lt1"/>
                </a:solidFill>
                <a:latin typeface="Corbel"/>
                <a:ea typeface="Corbel"/>
                <a:cs typeface="Corbel"/>
                <a:sym typeface="Corbel"/>
              </a:rPr>
              <a:t>Ref3</a:t>
            </a:r>
            <a:endParaRPr sz="1200">
              <a:solidFill>
                <a:schemeClr val="lt1"/>
              </a:solidFill>
              <a:latin typeface="Corbel"/>
              <a:ea typeface="Corbel"/>
              <a:cs typeface="Corbel"/>
              <a:sym typeface="Corbel"/>
            </a:endParaRPr>
          </a:p>
        </p:txBody>
      </p:sp>
      <p:sp>
        <p:nvSpPr>
          <p:cNvPr id="1133" name="Google Shape;1133;p126"/>
          <p:cNvSpPr/>
          <p:nvPr/>
        </p:nvSpPr>
        <p:spPr>
          <a:xfrm>
            <a:off x="2609567" y="3808655"/>
            <a:ext cx="608100" cy="369300"/>
          </a:xfrm>
          <a:prstGeom prst="roundRect">
            <a:avLst>
              <a:gd fmla="val 10000" name="adj"/>
            </a:avLst>
          </a:prstGeom>
          <a:solidFill>
            <a:srgbClr val="BFBFBF"/>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orbel"/>
                <a:ea typeface="Corbel"/>
                <a:cs typeface="Corbel"/>
                <a:sym typeface="Corbel"/>
              </a:rPr>
              <a:t>Ref4</a:t>
            </a:r>
            <a:endParaRPr sz="1400">
              <a:solidFill>
                <a:schemeClr val="lt1"/>
              </a:solidFill>
              <a:latin typeface="Corbel"/>
              <a:ea typeface="Corbel"/>
              <a:cs typeface="Corbel"/>
              <a:sym typeface="Corbel"/>
            </a:endParaRPr>
          </a:p>
        </p:txBody>
      </p:sp>
      <p:sp>
        <p:nvSpPr>
          <p:cNvPr id="1134" name="Google Shape;1134;p126"/>
          <p:cNvSpPr/>
          <p:nvPr/>
        </p:nvSpPr>
        <p:spPr>
          <a:xfrm rot="5587269">
            <a:off x="-321523" y="1241564"/>
            <a:ext cx="3476757" cy="2951567"/>
          </a:xfrm>
          <a:prstGeom prst="arc">
            <a:avLst>
              <a:gd fmla="val 13992796" name="adj1"/>
              <a:gd fmla="val 2005213" name="adj2"/>
            </a:avLst>
          </a:prstGeom>
          <a:noFill/>
          <a:ln cap="flat" cmpd="sng" w="9525">
            <a:solidFill>
              <a:srgbClr val="C000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Corbel"/>
              <a:ea typeface="Corbel"/>
              <a:cs typeface="Corbel"/>
              <a:sym typeface="Corbel"/>
            </a:endParaRPr>
          </a:p>
        </p:txBody>
      </p:sp>
      <p:sp>
        <p:nvSpPr>
          <p:cNvPr id="1135" name="Google Shape;1135;p126"/>
          <p:cNvSpPr txBox="1"/>
          <p:nvPr/>
        </p:nvSpPr>
        <p:spPr>
          <a:xfrm>
            <a:off x="2923252" y="2339618"/>
            <a:ext cx="4506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100">
                <a:solidFill>
                  <a:srgbClr val="C00000"/>
                </a:solidFill>
                <a:latin typeface="Corbel"/>
                <a:ea typeface="Corbel"/>
                <a:cs typeface="Corbel"/>
                <a:sym typeface="Corbel"/>
              </a:rPr>
              <a:t>x km</a:t>
            </a:r>
            <a:endParaRPr sz="1100">
              <a:solidFill>
                <a:srgbClr val="C00000"/>
              </a:solidFill>
              <a:latin typeface="Corbel"/>
              <a:ea typeface="Corbel"/>
              <a:cs typeface="Corbel"/>
              <a:sym typeface="Corbel"/>
            </a:endParaRPr>
          </a:p>
        </p:txBody>
      </p:sp>
      <p:cxnSp>
        <p:nvCxnSpPr>
          <p:cNvPr id="1136" name="Google Shape;1136;p126"/>
          <p:cNvCxnSpPr>
            <a:stCxn id="1129" idx="2"/>
            <a:endCxn id="1131" idx="0"/>
          </p:cNvCxnSpPr>
          <p:nvPr/>
        </p:nvCxnSpPr>
        <p:spPr>
          <a:xfrm flipH="1">
            <a:off x="956828" y="2616585"/>
            <a:ext cx="328500" cy="504600"/>
          </a:xfrm>
          <a:prstGeom prst="straightConnector1">
            <a:avLst/>
          </a:prstGeom>
          <a:noFill/>
          <a:ln cap="flat" cmpd="sng" w="9525">
            <a:solidFill>
              <a:schemeClr val="accent5"/>
            </a:solidFill>
            <a:prstDash val="dash"/>
            <a:round/>
            <a:headEnd len="sm" w="sm" type="none"/>
            <a:tailEnd len="sm" w="sm" type="none"/>
          </a:ln>
        </p:spPr>
      </p:cxnSp>
      <p:cxnSp>
        <p:nvCxnSpPr>
          <p:cNvPr id="1137" name="Google Shape;1137;p126"/>
          <p:cNvCxnSpPr>
            <a:endCxn id="1130" idx="0"/>
          </p:cNvCxnSpPr>
          <p:nvPr/>
        </p:nvCxnSpPr>
        <p:spPr>
          <a:xfrm>
            <a:off x="1554793" y="2560484"/>
            <a:ext cx="715200" cy="617700"/>
          </a:xfrm>
          <a:prstGeom prst="straightConnector1">
            <a:avLst/>
          </a:prstGeom>
          <a:noFill/>
          <a:ln cap="flat" cmpd="sng" w="9525">
            <a:solidFill>
              <a:schemeClr val="accent5"/>
            </a:solidFill>
            <a:prstDash val="dash"/>
            <a:round/>
            <a:headEnd len="sm" w="sm" type="none"/>
            <a:tailEnd len="sm" w="sm" type="none"/>
          </a:ln>
        </p:spPr>
      </p:cxnSp>
      <p:cxnSp>
        <p:nvCxnSpPr>
          <p:cNvPr id="1138" name="Google Shape;1138;p126"/>
          <p:cNvCxnSpPr>
            <a:endCxn id="1132" idx="1"/>
          </p:cNvCxnSpPr>
          <p:nvPr/>
        </p:nvCxnSpPr>
        <p:spPr>
          <a:xfrm flipH="1" rot="10800000">
            <a:off x="1475286" y="1918867"/>
            <a:ext cx="745800" cy="447900"/>
          </a:xfrm>
          <a:prstGeom prst="straightConnector1">
            <a:avLst/>
          </a:prstGeom>
          <a:noFill/>
          <a:ln cap="flat" cmpd="sng" w="9525">
            <a:solidFill>
              <a:schemeClr val="accent5"/>
            </a:solidFill>
            <a:prstDash val="dash"/>
            <a:round/>
            <a:headEnd len="sm" w="sm" type="none"/>
            <a:tailEnd len="sm" w="sm" type="none"/>
          </a:ln>
        </p:spPr>
      </p:cxnSp>
      <p:pic>
        <p:nvPicPr>
          <p:cNvPr descr="Dim (Smaller Sun) with solid fill" id="1139" name="Google Shape;1139;p126"/>
          <p:cNvPicPr preferRelativeResize="0"/>
          <p:nvPr/>
        </p:nvPicPr>
        <p:blipFill rotWithShape="1">
          <a:blip r:embed="rId4">
            <a:alphaModFix/>
          </a:blip>
          <a:srcRect b="0" l="0" r="0" t="0"/>
          <a:stretch/>
        </p:blipFill>
        <p:spPr>
          <a:xfrm>
            <a:off x="4828253" y="1560482"/>
            <a:ext cx="461665" cy="461665"/>
          </a:xfrm>
          <a:prstGeom prst="rect">
            <a:avLst/>
          </a:prstGeom>
          <a:noFill/>
          <a:ln>
            <a:noFill/>
          </a:ln>
        </p:spPr>
      </p:pic>
      <p:sp>
        <p:nvSpPr>
          <p:cNvPr id="1140" name="Google Shape;1140;p126"/>
          <p:cNvSpPr/>
          <p:nvPr/>
        </p:nvSpPr>
        <p:spPr>
          <a:xfrm>
            <a:off x="4018032" y="2077150"/>
            <a:ext cx="572100" cy="369300"/>
          </a:xfrm>
          <a:prstGeom prst="roundRect">
            <a:avLst>
              <a:gd fmla="val 10000" name="adj"/>
            </a:avLst>
          </a:prstGeom>
          <a:solidFill>
            <a:srgbClr val="E3B3ED"/>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chemeClr val="lt1"/>
                </a:solidFill>
                <a:latin typeface="Corbel"/>
                <a:ea typeface="Corbel"/>
                <a:cs typeface="Corbel"/>
                <a:sym typeface="Corbel"/>
              </a:rPr>
              <a:t>Ref2</a:t>
            </a:r>
            <a:endParaRPr sz="1200">
              <a:solidFill>
                <a:schemeClr val="lt1"/>
              </a:solidFill>
              <a:latin typeface="Corbel"/>
              <a:ea typeface="Corbel"/>
              <a:cs typeface="Corbel"/>
              <a:sym typeface="Corbel"/>
            </a:endParaRPr>
          </a:p>
        </p:txBody>
      </p:sp>
      <p:sp>
        <p:nvSpPr>
          <p:cNvPr id="1141" name="Google Shape;1141;p126"/>
          <p:cNvSpPr/>
          <p:nvPr/>
        </p:nvSpPr>
        <p:spPr>
          <a:xfrm>
            <a:off x="4018034" y="2815824"/>
            <a:ext cx="572100" cy="369300"/>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orbel"/>
                <a:ea typeface="Corbel"/>
                <a:cs typeface="Corbel"/>
                <a:sym typeface="Corbel"/>
              </a:rPr>
              <a:t>LCS</a:t>
            </a:r>
            <a:endParaRPr sz="1400">
              <a:solidFill>
                <a:schemeClr val="lt1"/>
              </a:solidFill>
              <a:latin typeface="Corbel"/>
              <a:ea typeface="Corbel"/>
              <a:cs typeface="Corbel"/>
              <a:sym typeface="Corbel"/>
            </a:endParaRPr>
          </a:p>
        </p:txBody>
      </p:sp>
      <p:pic>
        <p:nvPicPr>
          <p:cNvPr id="1142" name="Google Shape;1142;p126"/>
          <p:cNvPicPr preferRelativeResize="0"/>
          <p:nvPr/>
        </p:nvPicPr>
        <p:blipFill rotWithShape="1">
          <a:blip r:embed="rId5">
            <a:alphaModFix/>
          </a:blip>
          <a:srcRect b="11252" l="10007" r="3043" t="4201"/>
          <a:stretch/>
        </p:blipFill>
        <p:spPr>
          <a:xfrm>
            <a:off x="4628230" y="1975938"/>
            <a:ext cx="3966750" cy="482392"/>
          </a:xfrm>
          <a:prstGeom prst="rect">
            <a:avLst/>
          </a:prstGeom>
          <a:noFill/>
          <a:ln>
            <a:noFill/>
          </a:ln>
        </p:spPr>
      </p:pic>
      <p:pic>
        <p:nvPicPr>
          <p:cNvPr id="1143" name="Google Shape;1143;p126"/>
          <p:cNvPicPr preferRelativeResize="0"/>
          <p:nvPr/>
        </p:nvPicPr>
        <p:blipFill rotWithShape="1">
          <a:blip r:embed="rId6">
            <a:alphaModFix/>
          </a:blip>
          <a:srcRect b="10995" l="9268" r="3698" t="5830"/>
          <a:stretch/>
        </p:blipFill>
        <p:spPr>
          <a:xfrm>
            <a:off x="4628230" y="2744907"/>
            <a:ext cx="3966750" cy="515330"/>
          </a:xfrm>
          <a:prstGeom prst="rect">
            <a:avLst/>
          </a:prstGeom>
          <a:noFill/>
          <a:ln>
            <a:noFill/>
          </a:ln>
        </p:spPr>
      </p:pic>
      <p:pic>
        <p:nvPicPr>
          <p:cNvPr descr="Moon with solid fill" id="1144" name="Google Shape;1144;p126"/>
          <p:cNvPicPr preferRelativeResize="0"/>
          <p:nvPr/>
        </p:nvPicPr>
        <p:blipFill rotWithShape="1">
          <a:blip r:embed="rId3">
            <a:alphaModFix/>
          </a:blip>
          <a:srcRect b="0" l="0" r="0" t="0"/>
          <a:stretch/>
        </p:blipFill>
        <p:spPr>
          <a:xfrm>
            <a:off x="5520751" y="1604879"/>
            <a:ext cx="299774" cy="299774"/>
          </a:xfrm>
          <a:prstGeom prst="rect">
            <a:avLst/>
          </a:prstGeom>
          <a:noFill/>
          <a:ln>
            <a:noFill/>
          </a:ln>
        </p:spPr>
      </p:pic>
      <p:grpSp>
        <p:nvGrpSpPr>
          <p:cNvPr id="1145" name="Google Shape;1145;p126"/>
          <p:cNvGrpSpPr/>
          <p:nvPr/>
        </p:nvGrpSpPr>
        <p:grpSpPr>
          <a:xfrm>
            <a:off x="5417775" y="1584871"/>
            <a:ext cx="2922135" cy="1918500"/>
            <a:chOff x="5277917" y="789622"/>
            <a:chExt cx="2922135" cy="1918500"/>
          </a:xfrm>
        </p:grpSpPr>
        <p:sp>
          <p:nvSpPr>
            <p:cNvPr id="1146" name="Google Shape;1146;p126"/>
            <p:cNvSpPr/>
            <p:nvPr/>
          </p:nvSpPr>
          <p:spPr>
            <a:xfrm>
              <a:off x="7702652"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sp>
          <p:nvSpPr>
            <p:cNvPr id="1147" name="Google Shape;1147;p126"/>
            <p:cNvSpPr/>
            <p:nvPr/>
          </p:nvSpPr>
          <p:spPr>
            <a:xfrm>
              <a:off x="6449380"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sp>
          <p:nvSpPr>
            <p:cNvPr id="1148" name="Google Shape;1148;p126"/>
            <p:cNvSpPr/>
            <p:nvPr/>
          </p:nvSpPr>
          <p:spPr>
            <a:xfrm>
              <a:off x="5277917"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grpSp>
      <p:grpSp>
        <p:nvGrpSpPr>
          <p:cNvPr id="1149" name="Google Shape;1149;p126"/>
          <p:cNvGrpSpPr/>
          <p:nvPr/>
        </p:nvGrpSpPr>
        <p:grpSpPr>
          <a:xfrm>
            <a:off x="4279628" y="3691492"/>
            <a:ext cx="4297384" cy="1277400"/>
            <a:chOff x="4717712" y="3658689"/>
            <a:chExt cx="4297384" cy="1277400"/>
          </a:xfrm>
        </p:grpSpPr>
        <p:grpSp>
          <p:nvGrpSpPr>
            <p:cNvPr id="1150" name="Google Shape;1150;p126"/>
            <p:cNvGrpSpPr/>
            <p:nvPr/>
          </p:nvGrpSpPr>
          <p:grpSpPr>
            <a:xfrm>
              <a:off x="4772498" y="3658689"/>
              <a:ext cx="4242598" cy="1277400"/>
              <a:chOff x="4610885" y="2994554"/>
              <a:chExt cx="4242598" cy="1277400"/>
            </a:xfrm>
          </p:grpSpPr>
          <p:sp>
            <p:nvSpPr>
              <p:cNvPr id="1151" name="Google Shape;1151;p126"/>
              <p:cNvSpPr txBox="1"/>
              <p:nvPr/>
            </p:nvSpPr>
            <p:spPr>
              <a:xfrm>
                <a:off x="4792683" y="2994554"/>
                <a:ext cx="4060800" cy="127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(1) Clean data (remove unrealistic values)</a:t>
                </a:r>
                <a:endParaRPr sz="1800">
                  <a:solidFill>
                    <a:schemeClr val="dk1"/>
                  </a:solidFill>
                  <a:latin typeface="Corbel"/>
                  <a:ea typeface="Corbel"/>
                  <a:cs typeface="Corbel"/>
                  <a:sym typeface="Corbel"/>
                </a:endParaRPr>
              </a:p>
              <a:p>
                <a:pPr indent="0" lvl="0" marL="0" marR="0" rtl="0" algn="l">
                  <a:spcBef>
                    <a:spcPts val="0"/>
                  </a:spcBef>
                  <a:spcAft>
                    <a:spcPts val="0"/>
                  </a:spcAft>
                  <a:buNone/>
                </a:pPr>
                <a:r>
                  <a:t/>
                </a:r>
                <a:endParaRPr sz="1100">
                  <a:solidFill>
                    <a:srgbClr val="000000"/>
                  </a:solidFill>
                  <a:latin typeface="Corbel"/>
                  <a:ea typeface="Corbel"/>
                  <a:cs typeface="Corbel"/>
                  <a:sym typeface="Corbel"/>
                </a:endParaRPr>
              </a:p>
              <a:p>
                <a:pPr indent="0" lvl="0" marL="0" marR="0" rtl="0" algn="l">
                  <a:spcBef>
                    <a:spcPts val="0"/>
                  </a:spcBef>
                  <a:spcAft>
                    <a:spcPts val="0"/>
                  </a:spcAft>
                  <a:buNone/>
                </a:pPr>
                <a:r>
                  <a:rPr lang="en-GB" sz="1100">
                    <a:solidFill>
                      <a:srgbClr val="000000"/>
                    </a:solidFill>
                    <a:latin typeface="Corbel"/>
                    <a:ea typeface="Corbel"/>
                    <a:cs typeface="Corbel"/>
                    <a:sym typeface="Corbel"/>
                  </a:rPr>
                  <a:t>(2) Train (MLR) model (example: a * </a:t>
                </a:r>
                <a:r>
                  <a:rPr lang="en-GB" sz="1100">
                    <a:solidFill>
                      <a:srgbClr val="A5A5A5"/>
                    </a:solidFill>
                    <a:latin typeface="Corbel"/>
                    <a:ea typeface="Corbel"/>
                    <a:cs typeface="Corbel"/>
                    <a:sym typeface="Corbel"/>
                  </a:rPr>
                  <a:t>RAW</a:t>
                </a:r>
                <a:r>
                  <a:rPr lang="en-GB" sz="1100">
                    <a:solidFill>
                      <a:srgbClr val="000000"/>
                    </a:solidFill>
                    <a:latin typeface="Corbel"/>
                    <a:ea typeface="Corbel"/>
                    <a:cs typeface="Corbel"/>
                    <a:sym typeface="Corbel"/>
                  </a:rPr>
                  <a:t>+ b = </a:t>
                </a:r>
                <a:r>
                  <a:rPr lang="en-GB" sz="1100">
                    <a:solidFill>
                      <a:srgbClr val="E3B3ED"/>
                    </a:solidFill>
                    <a:latin typeface="Corbel"/>
                    <a:ea typeface="Corbel"/>
                    <a:cs typeface="Corbel"/>
                    <a:sym typeface="Corbel"/>
                  </a:rPr>
                  <a:t>CAL </a:t>
                </a:r>
                <a:r>
                  <a:rPr lang="en-GB" sz="1100">
                    <a:solidFill>
                      <a:schemeClr val="dk2"/>
                    </a:solidFill>
                    <a:latin typeface="Corbel"/>
                    <a:ea typeface="Corbel"/>
                    <a:cs typeface="Corbel"/>
                    <a:sym typeface="Corbel"/>
                  </a:rPr>
                  <a:t>but more complex</a:t>
                </a:r>
                <a:r>
                  <a:rPr lang="en-GB" sz="1100">
                    <a:solidFill>
                      <a:srgbClr val="000000"/>
                    </a:solidFill>
                    <a:latin typeface="Corbel"/>
                    <a:ea typeface="Corbel"/>
                    <a:cs typeface="Corbel"/>
                    <a:sym typeface="Corbel"/>
                  </a:rPr>
                  <a:t>)</a:t>
                </a:r>
                <a:endParaRPr sz="1800">
                  <a:solidFill>
                    <a:schemeClr val="dk1"/>
                  </a:solidFill>
                  <a:latin typeface="Corbel"/>
                  <a:ea typeface="Corbel"/>
                  <a:cs typeface="Corbel"/>
                  <a:sym typeface="Corbel"/>
                </a:endParaRPr>
              </a:p>
              <a:p>
                <a:pPr indent="0" lvl="0" marL="0" marR="0" rtl="0" algn="l">
                  <a:spcBef>
                    <a:spcPts val="0"/>
                  </a:spcBef>
                  <a:spcAft>
                    <a:spcPts val="0"/>
                  </a:spcAft>
                  <a:buNone/>
                </a:pPr>
                <a:r>
                  <a:t/>
                </a:r>
                <a:endParaRPr sz="1100">
                  <a:solidFill>
                    <a:srgbClr val="000000"/>
                  </a:solidFill>
                  <a:latin typeface="Corbel"/>
                  <a:ea typeface="Corbel"/>
                  <a:cs typeface="Corbel"/>
                  <a:sym typeface="Corbel"/>
                </a:endParaRPr>
              </a:p>
              <a:p>
                <a:pPr indent="0" lvl="0" marL="0" marR="0" rtl="0" algn="l">
                  <a:spcBef>
                    <a:spcPts val="0"/>
                  </a:spcBef>
                  <a:spcAft>
                    <a:spcPts val="0"/>
                  </a:spcAft>
                  <a:buNone/>
                </a:pPr>
                <a:r>
                  <a:rPr lang="en-GB" sz="1100">
                    <a:solidFill>
                      <a:srgbClr val="000000"/>
                    </a:solidFill>
                    <a:latin typeface="Corbel"/>
                    <a:ea typeface="Corbel"/>
                    <a:cs typeface="Corbel"/>
                    <a:sym typeface="Corbel"/>
                  </a:rPr>
                  <a:t>(3) Apply a, b to calibrate</a:t>
                </a:r>
                <a:r>
                  <a:rPr lang="en-GB" sz="1100">
                    <a:solidFill>
                      <a:srgbClr val="A5A5A5"/>
                    </a:solidFill>
                    <a:latin typeface="Corbel"/>
                    <a:ea typeface="Corbel"/>
                    <a:cs typeface="Corbel"/>
                    <a:sym typeface="Corbel"/>
                  </a:rPr>
                  <a:t> RAW </a:t>
                </a:r>
                <a:r>
                  <a:rPr lang="en-GB" sz="1100">
                    <a:solidFill>
                      <a:srgbClr val="000000"/>
                    </a:solidFill>
                    <a:latin typeface="Corbel"/>
                    <a:ea typeface="Corbel"/>
                    <a:cs typeface="Corbel"/>
                    <a:sym typeface="Corbel"/>
                  </a:rPr>
                  <a:t>values in real-time</a:t>
                </a:r>
                <a:endParaRPr sz="1800">
                  <a:solidFill>
                    <a:schemeClr val="dk1"/>
                  </a:solidFill>
                  <a:latin typeface="Corbel"/>
                  <a:ea typeface="Corbel"/>
                  <a:cs typeface="Corbel"/>
                  <a:sym typeface="Corbel"/>
                </a:endParaRPr>
              </a:p>
              <a:p>
                <a:pPr indent="0" lvl="0" marL="0" marR="0" rtl="0" algn="l">
                  <a:spcBef>
                    <a:spcPts val="0"/>
                  </a:spcBef>
                  <a:spcAft>
                    <a:spcPts val="0"/>
                  </a:spcAft>
                  <a:buNone/>
                </a:pPr>
                <a:r>
                  <a:t/>
                </a:r>
                <a:endParaRPr sz="1100">
                  <a:solidFill>
                    <a:srgbClr val="E3B3ED"/>
                  </a:solidFill>
                  <a:latin typeface="Corbel"/>
                  <a:ea typeface="Corbel"/>
                  <a:cs typeface="Corbel"/>
                  <a:sym typeface="Corbel"/>
                </a:endParaRPr>
              </a:p>
            </p:txBody>
          </p:sp>
          <p:pic>
            <p:nvPicPr>
              <p:cNvPr descr="Moon with solid fill" id="1152" name="Google Shape;1152;p126"/>
              <p:cNvPicPr preferRelativeResize="0"/>
              <p:nvPr/>
            </p:nvPicPr>
            <p:blipFill rotWithShape="1">
              <a:blip r:embed="rId3">
                <a:alphaModFix/>
              </a:blip>
              <a:srcRect b="0" l="0" r="0" t="0"/>
              <a:stretch/>
            </p:blipFill>
            <p:spPr>
              <a:xfrm>
                <a:off x="4610885" y="3031723"/>
                <a:ext cx="199535" cy="199535"/>
              </a:xfrm>
              <a:prstGeom prst="rect">
                <a:avLst/>
              </a:prstGeom>
              <a:noFill/>
              <a:ln>
                <a:noFill/>
              </a:ln>
            </p:spPr>
          </p:pic>
        </p:grpSp>
        <p:pic>
          <p:nvPicPr>
            <p:cNvPr descr="Dim (Smaller Sun) with solid fill" id="1153" name="Google Shape;1153;p126"/>
            <p:cNvPicPr preferRelativeResize="0"/>
            <p:nvPr/>
          </p:nvPicPr>
          <p:blipFill rotWithShape="1">
            <a:blip r:embed="rId4">
              <a:alphaModFix/>
            </a:blip>
            <a:srcRect b="0" l="0" r="0" t="0"/>
            <a:stretch/>
          </p:blipFill>
          <p:spPr>
            <a:xfrm>
              <a:off x="4717712" y="4243814"/>
              <a:ext cx="309109" cy="309109"/>
            </a:xfrm>
            <a:prstGeom prst="rect">
              <a:avLst/>
            </a:prstGeom>
            <a:noFill/>
            <a:ln>
              <a:noFill/>
            </a:ln>
          </p:spPr>
        </p:pic>
      </p:grpSp>
      <p:cxnSp>
        <p:nvCxnSpPr>
          <p:cNvPr id="1154" name="Google Shape;1154;p126"/>
          <p:cNvCxnSpPr/>
          <p:nvPr/>
        </p:nvCxnSpPr>
        <p:spPr>
          <a:xfrm flipH="1" rot="10800000">
            <a:off x="4733998" y="1410735"/>
            <a:ext cx="3606000" cy="16200"/>
          </a:xfrm>
          <a:prstGeom prst="straightConnector1">
            <a:avLst/>
          </a:prstGeom>
          <a:noFill/>
          <a:ln cap="flat" cmpd="sng" w="9525">
            <a:solidFill>
              <a:srgbClr val="92D050"/>
            </a:solidFill>
            <a:prstDash val="solid"/>
            <a:round/>
            <a:headEnd len="med" w="med" type="triangle"/>
            <a:tailEnd len="med" w="med" type="triangle"/>
          </a:ln>
        </p:spPr>
      </p:cxnSp>
      <p:sp>
        <p:nvSpPr>
          <p:cNvPr id="1155" name="Google Shape;1155;p126"/>
          <p:cNvSpPr txBox="1"/>
          <p:nvPr/>
        </p:nvSpPr>
        <p:spPr>
          <a:xfrm>
            <a:off x="5552675" y="1133725"/>
            <a:ext cx="1637700" cy="261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100">
                <a:solidFill>
                  <a:srgbClr val="92D050"/>
                </a:solidFill>
                <a:latin typeface="Corbel"/>
                <a:ea typeface="Corbel"/>
                <a:cs typeface="Corbel"/>
                <a:sym typeface="Corbel"/>
              </a:rPr>
              <a:t>moving window of y days</a:t>
            </a:r>
            <a:endParaRPr sz="1100">
              <a:solidFill>
                <a:srgbClr val="92D050"/>
              </a:solidFill>
              <a:latin typeface="Corbel"/>
              <a:ea typeface="Corbel"/>
              <a:cs typeface="Corbel"/>
              <a:sym typeface="Corbel"/>
            </a:endParaRPr>
          </a:p>
        </p:txBody>
      </p:sp>
      <p:sp>
        <p:nvSpPr>
          <p:cNvPr id="1156" name="Google Shape;1156;p126"/>
          <p:cNvSpPr txBox="1"/>
          <p:nvPr/>
        </p:nvSpPr>
        <p:spPr>
          <a:xfrm>
            <a:off x="1059611" y="2793463"/>
            <a:ext cx="316200" cy="200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700">
                <a:solidFill>
                  <a:srgbClr val="A5A5A5"/>
                </a:solidFill>
                <a:latin typeface="Corbel"/>
                <a:ea typeface="Corbel"/>
                <a:cs typeface="Corbel"/>
                <a:sym typeface="Corbel"/>
              </a:rPr>
              <a:t>API</a:t>
            </a:r>
            <a:endParaRPr sz="700">
              <a:solidFill>
                <a:srgbClr val="A5A5A5"/>
              </a:solidFill>
              <a:latin typeface="Corbel"/>
              <a:ea typeface="Corbel"/>
              <a:cs typeface="Corbel"/>
              <a:sym typeface="Corbel"/>
            </a:endParaRPr>
          </a:p>
        </p:txBody>
      </p:sp>
      <p:sp>
        <p:nvSpPr>
          <p:cNvPr id="1157" name="Google Shape;1157;p12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Grant Agreement No. 101036563</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27"/>
          <p:cNvSpPr txBox="1"/>
          <p:nvPr>
            <p:ph type="title"/>
          </p:nvPr>
        </p:nvSpPr>
        <p:spPr>
          <a:xfrm>
            <a:off x="1057520" y="207065"/>
            <a:ext cx="80295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Metrics used to quantify data quality: what do they mean?</a:t>
            </a:r>
            <a:endParaRPr/>
          </a:p>
        </p:txBody>
      </p:sp>
      <p:sp>
        <p:nvSpPr>
          <p:cNvPr id="1163" name="Google Shape;1163;p127"/>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164" name="Google Shape;1164;p12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latin typeface="Corbel"/>
                <a:ea typeface="Corbel"/>
                <a:cs typeface="Corbel"/>
                <a:sym typeface="Corbel"/>
              </a:rPr>
              <a:t>Deliverable D5.1: Chapter 4: Sensor Data Collection Training</a:t>
            </a:r>
            <a:endParaRPr/>
          </a:p>
        </p:txBody>
      </p:sp>
      <p:sp>
        <p:nvSpPr>
          <p:cNvPr id="1165" name="Google Shape;1165;p127"/>
          <p:cNvSpPr txBox="1"/>
          <p:nvPr>
            <p:ph idx="1" type="body"/>
          </p:nvPr>
        </p:nvSpPr>
        <p:spPr>
          <a:xfrm>
            <a:off x="1057520" y="1174501"/>
            <a:ext cx="5337000" cy="3465300"/>
          </a:xfrm>
          <a:prstGeom prst="rect">
            <a:avLst/>
          </a:prstGeom>
          <a:noFill/>
          <a:ln>
            <a:noFill/>
          </a:ln>
        </p:spPr>
        <p:txBody>
          <a:bodyPr anchorCtr="0" anchor="t" bIns="34275" lIns="68575" spcFirstLastPara="1" rIns="68575" wrap="square" tIns="34275">
            <a:noAutofit/>
          </a:bodyPr>
          <a:lstStyle/>
          <a:p>
            <a:pPr indent="-254000" lvl="0" marL="254000" rtl="0" algn="l">
              <a:lnSpc>
                <a:spcPct val="100000"/>
              </a:lnSpc>
              <a:spcBef>
                <a:spcPts val="0"/>
              </a:spcBef>
              <a:spcAft>
                <a:spcPts val="0"/>
              </a:spcAft>
              <a:buClr>
                <a:schemeClr val="dk1"/>
              </a:buClr>
              <a:buSzPts val="1000"/>
              <a:buChar char="•"/>
            </a:pPr>
            <a:r>
              <a:rPr lang="en-GB" sz="1400"/>
              <a:t>Correlation: </a:t>
            </a:r>
            <a:r>
              <a:rPr lang="en-GB" sz="1400">
                <a:solidFill>
                  <a:schemeClr val="accent2"/>
                </a:solidFill>
              </a:rPr>
              <a:t>If “real value” increases, does measured value increase proportionally? </a:t>
            </a:r>
            <a:endParaRPr/>
          </a:p>
          <a:p>
            <a:pPr indent="0" lvl="0" marL="266700" rtl="0" algn="l">
              <a:lnSpc>
                <a:spcPct val="100000"/>
              </a:lnSpc>
              <a:spcBef>
                <a:spcPts val="800"/>
              </a:spcBef>
              <a:spcAft>
                <a:spcPts val="0"/>
              </a:spcAft>
              <a:buClr>
                <a:schemeClr val="dk1"/>
              </a:buClr>
              <a:buSzPts val="1000"/>
              <a:buNone/>
            </a:pPr>
            <a:r>
              <a:rPr lang="en-GB" sz="1400"/>
              <a:t>Metrics: Correlation coefficient (r) , coefficient of determination (R</a:t>
            </a:r>
            <a:r>
              <a:rPr baseline="30000" lang="en-GB" sz="1400"/>
              <a:t>2</a:t>
            </a:r>
            <a:r>
              <a:rPr lang="en-GB" sz="1400"/>
              <a:t>)</a:t>
            </a:r>
            <a:endParaRPr/>
          </a:p>
          <a:p>
            <a:pPr indent="-190500" lvl="0" marL="254000" rtl="0" algn="l">
              <a:lnSpc>
                <a:spcPct val="100000"/>
              </a:lnSpc>
              <a:spcBef>
                <a:spcPts val="800"/>
              </a:spcBef>
              <a:spcAft>
                <a:spcPts val="0"/>
              </a:spcAft>
              <a:buClr>
                <a:schemeClr val="dk1"/>
              </a:buClr>
              <a:buSzPts val="1000"/>
              <a:buNone/>
            </a:pPr>
            <a:r>
              <a:t/>
            </a:r>
            <a:endParaRPr sz="1400"/>
          </a:p>
          <a:p>
            <a:pPr indent="-254000" lvl="0" marL="254000" rtl="0" algn="l">
              <a:lnSpc>
                <a:spcPct val="100000"/>
              </a:lnSpc>
              <a:spcBef>
                <a:spcPts val="800"/>
              </a:spcBef>
              <a:spcAft>
                <a:spcPts val="0"/>
              </a:spcAft>
              <a:buClr>
                <a:schemeClr val="dk1"/>
              </a:buClr>
              <a:buSzPts val="1000"/>
              <a:buChar char="•"/>
            </a:pPr>
            <a:r>
              <a:rPr lang="en-GB" sz="1400"/>
              <a:t>Accuracy: </a:t>
            </a:r>
            <a:r>
              <a:rPr lang="en-GB" sz="1400">
                <a:solidFill>
                  <a:schemeClr val="accent2"/>
                </a:solidFill>
              </a:rPr>
              <a:t>How far is the measured value from “real value”?</a:t>
            </a:r>
            <a:endParaRPr/>
          </a:p>
          <a:p>
            <a:pPr indent="0" lvl="0" marL="266700" rtl="0" algn="l">
              <a:lnSpc>
                <a:spcPct val="100000"/>
              </a:lnSpc>
              <a:spcBef>
                <a:spcPts val="800"/>
              </a:spcBef>
              <a:spcAft>
                <a:spcPts val="0"/>
              </a:spcAft>
              <a:buClr>
                <a:schemeClr val="dk1"/>
              </a:buClr>
              <a:buSzPts val="1000"/>
              <a:buNone/>
            </a:pPr>
            <a:r>
              <a:rPr lang="en-GB" sz="1400"/>
              <a:t>Metrics: Mean absolute error (MAE), root-mean squared error (RMSE), mean bias, etc.</a:t>
            </a:r>
            <a:endParaRPr/>
          </a:p>
          <a:p>
            <a:pPr indent="-190500" lvl="0" marL="254000" rtl="0" algn="l">
              <a:lnSpc>
                <a:spcPct val="100000"/>
              </a:lnSpc>
              <a:spcBef>
                <a:spcPts val="800"/>
              </a:spcBef>
              <a:spcAft>
                <a:spcPts val="0"/>
              </a:spcAft>
              <a:buClr>
                <a:schemeClr val="dk1"/>
              </a:buClr>
              <a:buSzPts val="1000"/>
              <a:buNone/>
            </a:pPr>
            <a:r>
              <a:t/>
            </a:r>
            <a:endParaRPr sz="1400"/>
          </a:p>
          <a:p>
            <a:pPr indent="-254000" lvl="0" marL="254000" rtl="0" algn="l">
              <a:lnSpc>
                <a:spcPct val="100000"/>
              </a:lnSpc>
              <a:spcBef>
                <a:spcPts val="800"/>
              </a:spcBef>
              <a:spcAft>
                <a:spcPts val="0"/>
              </a:spcAft>
              <a:buClr>
                <a:schemeClr val="dk1"/>
              </a:buClr>
              <a:buSzPts val="1000"/>
              <a:buChar char="•"/>
            </a:pPr>
            <a:r>
              <a:rPr lang="en-GB" sz="1400"/>
              <a:t>Between-sensor uncertainty: </a:t>
            </a:r>
            <a:r>
              <a:rPr lang="en-GB" sz="1400">
                <a:solidFill>
                  <a:schemeClr val="accent2"/>
                </a:solidFill>
              </a:rPr>
              <a:t>How comparable is one LCS unit from another?</a:t>
            </a:r>
            <a:endParaRPr/>
          </a:p>
          <a:p>
            <a:pPr indent="-190500" lvl="0" marL="254000" rtl="0" algn="l">
              <a:lnSpc>
                <a:spcPct val="100000"/>
              </a:lnSpc>
              <a:spcBef>
                <a:spcPts val="800"/>
              </a:spcBef>
              <a:spcAft>
                <a:spcPts val="0"/>
              </a:spcAft>
              <a:buClr>
                <a:schemeClr val="dk1"/>
              </a:buClr>
              <a:buSzPts val="1000"/>
              <a:buNone/>
            </a:pPr>
            <a:r>
              <a:t/>
            </a:r>
            <a:endParaRPr sz="1400"/>
          </a:p>
          <a:p>
            <a:pPr indent="-254000" lvl="0" marL="254000" rtl="0" algn="l">
              <a:lnSpc>
                <a:spcPct val="100000"/>
              </a:lnSpc>
              <a:spcBef>
                <a:spcPts val="800"/>
              </a:spcBef>
              <a:spcAft>
                <a:spcPts val="0"/>
              </a:spcAft>
              <a:buClr>
                <a:schemeClr val="dk1"/>
              </a:buClr>
              <a:buSzPts val="1000"/>
              <a:buChar char="•"/>
            </a:pPr>
            <a:r>
              <a:rPr lang="en-GB" sz="1400"/>
              <a:t>Expanded uncertainty: If we only look at the sensor data around the limit value, </a:t>
            </a:r>
            <a:r>
              <a:rPr lang="en-GB" sz="1400">
                <a:solidFill>
                  <a:schemeClr val="accent2"/>
                </a:solidFill>
              </a:rPr>
              <a:t>what is the range within which we are reasonably confident the true value can be found</a:t>
            </a:r>
            <a:r>
              <a:rPr lang="en-GB" sz="1400"/>
              <a:t>?</a:t>
            </a:r>
            <a:endParaRPr/>
          </a:p>
        </p:txBody>
      </p:sp>
      <p:grpSp>
        <p:nvGrpSpPr>
          <p:cNvPr id="1166" name="Google Shape;1166;p127"/>
          <p:cNvGrpSpPr/>
          <p:nvPr/>
        </p:nvGrpSpPr>
        <p:grpSpPr>
          <a:xfrm>
            <a:off x="6951434" y="1094647"/>
            <a:ext cx="2146178" cy="982070"/>
            <a:chOff x="5718988" y="1441404"/>
            <a:chExt cx="2146178" cy="982070"/>
          </a:xfrm>
        </p:grpSpPr>
        <p:pic>
          <p:nvPicPr>
            <p:cNvPr descr="Graphs visualizing perfect positive, zero, and perfect negative correlations" id="1167" name="Google Shape;1167;p127"/>
            <p:cNvPicPr preferRelativeResize="0"/>
            <p:nvPr/>
          </p:nvPicPr>
          <p:blipFill rotWithShape="1">
            <a:blip r:embed="rId3">
              <a:alphaModFix/>
            </a:blip>
            <a:srcRect b="0" l="0" r="33043" t="21266"/>
            <a:stretch/>
          </p:blipFill>
          <p:spPr>
            <a:xfrm>
              <a:off x="5844209" y="1460525"/>
              <a:ext cx="2020956" cy="962948"/>
            </a:xfrm>
            <a:prstGeom prst="rect">
              <a:avLst/>
            </a:prstGeom>
            <a:noFill/>
            <a:ln>
              <a:noFill/>
            </a:ln>
          </p:spPr>
        </p:pic>
        <p:sp>
          <p:nvSpPr>
            <p:cNvPr id="1168" name="Google Shape;1168;p127"/>
            <p:cNvSpPr txBox="1"/>
            <p:nvPr/>
          </p:nvSpPr>
          <p:spPr>
            <a:xfrm>
              <a:off x="6096000" y="1583636"/>
              <a:ext cx="3777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000000"/>
                  </a:solidFill>
                  <a:latin typeface="Arial"/>
                  <a:ea typeface="Arial"/>
                  <a:cs typeface="Arial"/>
                  <a:sym typeface="Arial"/>
                </a:rPr>
                <a:t>r=1</a:t>
              </a:r>
              <a:endParaRPr sz="1000">
                <a:solidFill>
                  <a:srgbClr val="000000"/>
                </a:solidFill>
                <a:latin typeface="Arial"/>
                <a:ea typeface="Arial"/>
                <a:cs typeface="Arial"/>
                <a:sym typeface="Arial"/>
              </a:endParaRPr>
            </a:p>
          </p:txBody>
        </p:sp>
        <p:sp>
          <p:nvSpPr>
            <p:cNvPr id="1169" name="Google Shape;1169;p127"/>
            <p:cNvSpPr txBox="1"/>
            <p:nvPr/>
          </p:nvSpPr>
          <p:spPr>
            <a:xfrm>
              <a:off x="7129669" y="1460525"/>
              <a:ext cx="616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000000"/>
                  </a:solidFill>
                  <a:latin typeface="Arial"/>
                  <a:ea typeface="Arial"/>
                  <a:cs typeface="Arial"/>
                  <a:sym typeface="Arial"/>
                </a:rPr>
                <a:t>r&lt;0.01</a:t>
              </a:r>
              <a:endParaRPr sz="1000">
                <a:solidFill>
                  <a:srgbClr val="000000"/>
                </a:solidFill>
                <a:latin typeface="Arial"/>
                <a:ea typeface="Arial"/>
                <a:cs typeface="Arial"/>
                <a:sym typeface="Arial"/>
              </a:endParaRPr>
            </a:p>
          </p:txBody>
        </p:sp>
        <p:sp>
          <p:nvSpPr>
            <p:cNvPr id="1170" name="Google Shape;1170;p127"/>
            <p:cNvSpPr txBox="1"/>
            <p:nvPr/>
          </p:nvSpPr>
          <p:spPr>
            <a:xfrm rot="-5400000">
              <a:off x="5479288" y="1681104"/>
              <a:ext cx="741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reference</a:t>
              </a:r>
              <a:endParaRPr sz="1100">
                <a:solidFill>
                  <a:srgbClr val="000000"/>
                </a:solidFill>
                <a:latin typeface="Corbel"/>
                <a:ea typeface="Corbel"/>
                <a:cs typeface="Corbel"/>
                <a:sym typeface="Corbel"/>
              </a:endParaRPr>
            </a:p>
          </p:txBody>
        </p:sp>
        <p:sp>
          <p:nvSpPr>
            <p:cNvPr id="1171" name="Google Shape;1171;p127"/>
            <p:cNvSpPr txBox="1"/>
            <p:nvPr/>
          </p:nvSpPr>
          <p:spPr>
            <a:xfrm>
              <a:off x="6105819" y="2096217"/>
              <a:ext cx="741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LCS</a:t>
              </a:r>
              <a:endParaRPr sz="1100">
                <a:solidFill>
                  <a:srgbClr val="000000"/>
                </a:solidFill>
                <a:latin typeface="Corbel"/>
                <a:ea typeface="Corbel"/>
                <a:cs typeface="Corbel"/>
                <a:sym typeface="Corbel"/>
              </a:endParaRPr>
            </a:p>
          </p:txBody>
        </p:sp>
      </p:grpSp>
      <p:grpSp>
        <p:nvGrpSpPr>
          <p:cNvPr id="1172" name="Google Shape;1172;p127"/>
          <p:cNvGrpSpPr/>
          <p:nvPr/>
        </p:nvGrpSpPr>
        <p:grpSpPr>
          <a:xfrm>
            <a:off x="6951436" y="2234993"/>
            <a:ext cx="1127831" cy="947630"/>
            <a:chOff x="6111534" y="2307489"/>
            <a:chExt cx="1127831" cy="947630"/>
          </a:xfrm>
        </p:grpSpPr>
        <p:pic>
          <p:nvPicPr>
            <p:cNvPr id="1173" name="Google Shape;1173;p127"/>
            <p:cNvPicPr preferRelativeResize="0"/>
            <p:nvPr/>
          </p:nvPicPr>
          <p:blipFill rotWithShape="1">
            <a:blip r:embed="rId4">
              <a:alphaModFix/>
            </a:blip>
            <a:srcRect b="10992" l="14478" r="0" t="0"/>
            <a:stretch/>
          </p:blipFill>
          <p:spPr>
            <a:xfrm>
              <a:off x="6398205" y="2307489"/>
              <a:ext cx="807138" cy="740909"/>
            </a:xfrm>
            <a:prstGeom prst="rect">
              <a:avLst/>
            </a:prstGeom>
            <a:noFill/>
            <a:ln>
              <a:noFill/>
            </a:ln>
          </p:spPr>
        </p:pic>
        <p:sp>
          <p:nvSpPr>
            <p:cNvPr id="1174" name="Google Shape;1174;p127"/>
            <p:cNvSpPr txBox="1"/>
            <p:nvPr/>
          </p:nvSpPr>
          <p:spPr>
            <a:xfrm rot="-5400000">
              <a:off x="5871834" y="2578406"/>
              <a:ext cx="741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reference</a:t>
              </a:r>
              <a:endParaRPr sz="1100">
                <a:solidFill>
                  <a:srgbClr val="000000"/>
                </a:solidFill>
                <a:latin typeface="Corbel"/>
                <a:ea typeface="Corbel"/>
                <a:cs typeface="Corbel"/>
                <a:sym typeface="Corbel"/>
              </a:endParaRPr>
            </a:p>
          </p:txBody>
        </p:sp>
        <p:sp>
          <p:nvSpPr>
            <p:cNvPr id="1175" name="Google Shape;1175;p127"/>
            <p:cNvSpPr txBox="1"/>
            <p:nvPr/>
          </p:nvSpPr>
          <p:spPr>
            <a:xfrm>
              <a:off x="6498365" y="2993519"/>
              <a:ext cx="741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LCS</a:t>
              </a:r>
              <a:endParaRPr sz="1100">
                <a:solidFill>
                  <a:srgbClr val="000000"/>
                </a:solidFill>
                <a:latin typeface="Corbel"/>
                <a:ea typeface="Corbel"/>
                <a:cs typeface="Corbel"/>
                <a:sym typeface="Corbel"/>
              </a:endParaRPr>
            </a:p>
          </p:txBody>
        </p:sp>
      </p:grpSp>
      <p:pic>
        <p:nvPicPr>
          <p:cNvPr id="1176" name="Google Shape;1176;p127"/>
          <p:cNvPicPr preferRelativeResize="0"/>
          <p:nvPr/>
        </p:nvPicPr>
        <p:blipFill rotWithShape="1">
          <a:blip r:embed="rId5">
            <a:alphaModFix/>
          </a:blip>
          <a:srcRect b="78678" l="0" r="59871" t="0"/>
          <a:stretch/>
        </p:blipFill>
        <p:spPr>
          <a:xfrm>
            <a:off x="6966886" y="3506934"/>
            <a:ext cx="1100808" cy="285955"/>
          </a:xfrm>
          <a:prstGeom prst="rect">
            <a:avLst/>
          </a:prstGeom>
          <a:noFill/>
          <a:ln>
            <a:noFill/>
          </a:ln>
        </p:spPr>
      </p:pic>
      <p:grpSp>
        <p:nvGrpSpPr>
          <p:cNvPr id="1177" name="Google Shape;1177;p127"/>
          <p:cNvGrpSpPr/>
          <p:nvPr/>
        </p:nvGrpSpPr>
        <p:grpSpPr>
          <a:xfrm>
            <a:off x="6354413" y="3682745"/>
            <a:ext cx="2743200" cy="1291474"/>
            <a:chOff x="8472550" y="4910327"/>
            <a:chExt cx="3657600" cy="1721965"/>
          </a:xfrm>
        </p:grpSpPr>
        <p:pic>
          <p:nvPicPr>
            <p:cNvPr id="1178" name="Google Shape;1178;p127"/>
            <p:cNvPicPr preferRelativeResize="0"/>
            <p:nvPr/>
          </p:nvPicPr>
          <p:blipFill rotWithShape="1">
            <a:blip r:embed="rId5">
              <a:alphaModFix/>
            </a:blip>
            <a:srcRect b="0" l="0" r="0" t="3697"/>
            <a:stretch/>
          </p:blipFill>
          <p:spPr>
            <a:xfrm>
              <a:off x="8472550" y="4910327"/>
              <a:ext cx="3657600" cy="1721965"/>
            </a:xfrm>
            <a:prstGeom prst="rect">
              <a:avLst/>
            </a:prstGeom>
            <a:noFill/>
            <a:ln>
              <a:noFill/>
            </a:ln>
          </p:spPr>
        </p:pic>
        <p:sp>
          <p:nvSpPr>
            <p:cNvPr id="1179" name="Google Shape;1179;p127"/>
            <p:cNvSpPr/>
            <p:nvPr/>
          </p:nvSpPr>
          <p:spPr>
            <a:xfrm>
              <a:off x="8650224" y="4924317"/>
              <a:ext cx="1134000" cy="284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2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Interfering chemical compounds, drift</a:t>
            </a:r>
            <a:endParaRPr/>
          </a:p>
        </p:txBody>
      </p:sp>
      <p:sp>
        <p:nvSpPr>
          <p:cNvPr id="1186" name="Google Shape;1186;p128"/>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rgbClr val="666666"/>
              </a:buClr>
              <a:buSzPts val="1700"/>
              <a:buFont typeface="Arial"/>
              <a:buChar char="•"/>
            </a:pPr>
            <a:r>
              <a:rPr b="0" i="0" lang="en-GB">
                <a:solidFill>
                  <a:srgbClr val="666666"/>
                </a:solidFill>
              </a:rPr>
              <a:t>Drift is a measurement error caused by the gradual shift in a sensor’s measured values over time. Drift can be caused due to:</a:t>
            </a:r>
            <a:endParaRPr/>
          </a:p>
          <a:p>
            <a:pPr indent="-120650" lvl="1" marL="330200" rtl="0" algn="l">
              <a:lnSpc>
                <a:spcPct val="90000"/>
              </a:lnSpc>
              <a:spcBef>
                <a:spcPts val="300"/>
              </a:spcBef>
              <a:spcAft>
                <a:spcPts val="0"/>
              </a:spcAft>
              <a:buClr>
                <a:srgbClr val="666666"/>
              </a:buClr>
              <a:buSzPts val="1500"/>
              <a:buFont typeface="Noto Sans Symbols"/>
              <a:buChar char="⮚"/>
            </a:pPr>
            <a:r>
              <a:rPr b="0" i="0" lang="en-GB" sz="1500">
                <a:solidFill>
                  <a:srgbClr val="666666"/>
                </a:solidFill>
              </a:rPr>
              <a:t> Time / Sudden Shock / Environmental Changes / Vibrations / Normal Wear and Tear / Improper use / Debris Buildup / Interfering Chemical Compounds</a:t>
            </a:r>
            <a:endParaRPr/>
          </a:p>
          <a:p>
            <a:pPr indent="-12700" lvl="1" marL="330200" rtl="0" algn="l">
              <a:lnSpc>
                <a:spcPct val="90000"/>
              </a:lnSpc>
              <a:spcBef>
                <a:spcPts val="300"/>
              </a:spcBef>
              <a:spcAft>
                <a:spcPts val="0"/>
              </a:spcAft>
              <a:buClr>
                <a:schemeClr val="dk1"/>
              </a:buClr>
              <a:buSzPts val="1700"/>
              <a:buFont typeface="Noto Sans Symbols"/>
              <a:buNone/>
            </a:pPr>
            <a:r>
              <a:t/>
            </a:r>
            <a:endParaRPr sz="1700">
              <a:solidFill>
                <a:srgbClr val="666666"/>
              </a:solidFill>
            </a:endParaRPr>
          </a:p>
          <a:p>
            <a:pPr indent="-12700" lvl="1" marL="330200" rtl="0" algn="l">
              <a:lnSpc>
                <a:spcPct val="90000"/>
              </a:lnSpc>
              <a:spcBef>
                <a:spcPts val="300"/>
              </a:spcBef>
              <a:spcAft>
                <a:spcPts val="0"/>
              </a:spcAft>
              <a:buClr>
                <a:schemeClr val="dk1"/>
              </a:buClr>
              <a:buSzPts val="1700"/>
              <a:buFont typeface="Noto Sans Symbols"/>
              <a:buNone/>
            </a:pPr>
            <a:r>
              <a:t/>
            </a:r>
            <a:endParaRPr sz="1700"/>
          </a:p>
        </p:txBody>
      </p:sp>
      <p:sp>
        <p:nvSpPr>
          <p:cNvPr id="1187" name="Google Shape;1187;p128"/>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188" name="Google Shape;1188;p12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4: Sensor Data Collection Training</a:t>
            </a:r>
            <a:endParaRPr/>
          </a:p>
        </p:txBody>
      </p:sp>
      <p:pic>
        <p:nvPicPr>
          <p:cNvPr descr="Characterizing the Aging of Alphasense NO2 Sensors in Long-Term Field  Deployments | ACS Sensors" id="1189" name="Google Shape;1189;p128"/>
          <p:cNvPicPr preferRelativeResize="0"/>
          <p:nvPr/>
        </p:nvPicPr>
        <p:blipFill rotWithShape="1">
          <a:blip r:embed="rId3">
            <a:alphaModFix/>
          </a:blip>
          <a:srcRect b="0" l="0" r="0" t="0"/>
          <a:stretch/>
        </p:blipFill>
        <p:spPr>
          <a:xfrm>
            <a:off x="2797264" y="2239248"/>
            <a:ext cx="3720240" cy="2318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29"/>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2900"/>
              <a:buFont typeface="Corbel"/>
              <a:buNone/>
            </a:pPr>
            <a:r>
              <a:rPr lang="en-GB" sz="2900"/>
              <a:t>COMPAIR D5.1</a:t>
            </a:r>
            <a:endParaRPr sz="2900"/>
          </a:p>
          <a:p>
            <a:pPr indent="0" lvl="0" marL="0" rtl="0" algn="l">
              <a:spcBef>
                <a:spcPts val="0"/>
              </a:spcBef>
              <a:spcAft>
                <a:spcPts val="0"/>
              </a:spcAft>
              <a:buClr>
                <a:schemeClr val="lt1"/>
              </a:buClr>
              <a:buSzPts val="2900"/>
              <a:buFont typeface="Corbel"/>
              <a:buNone/>
            </a:pPr>
            <a:r>
              <a:rPr lang="en-GB" sz="2900"/>
              <a:t>Guide to Air Quality Monitoring</a:t>
            </a:r>
            <a:endParaRPr sz="2900"/>
          </a:p>
        </p:txBody>
      </p:sp>
      <p:sp>
        <p:nvSpPr>
          <p:cNvPr id="1196" name="Google Shape;1196;p129"/>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fontScale="85000" lnSpcReduction="20000"/>
          </a:bodyPr>
          <a:lstStyle/>
          <a:p>
            <a:pPr indent="0" lvl="0" marL="0" rtl="0" algn="l">
              <a:lnSpc>
                <a:spcPct val="90000"/>
              </a:lnSpc>
              <a:spcBef>
                <a:spcPts val="0"/>
              </a:spcBef>
              <a:spcAft>
                <a:spcPts val="0"/>
              </a:spcAft>
              <a:buClr>
                <a:schemeClr val="lt1"/>
              </a:buClr>
              <a:buSzPct val="100000"/>
              <a:buNone/>
            </a:pPr>
            <a:r>
              <a:rPr lang="en-GB"/>
              <a:t>Chapter 5: Making sense of sensor data and its implications for research, policy and practice</a:t>
            </a:r>
            <a:endParaRPr/>
          </a:p>
        </p:txBody>
      </p:sp>
      <p:pic>
        <p:nvPicPr>
          <p:cNvPr id="1197" name="Google Shape;1197;p129"/>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3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Contents</a:t>
            </a:r>
            <a:endParaRPr/>
          </a:p>
        </p:txBody>
      </p:sp>
      <p:sp>
        <p:nvSpPr>
          <p:cNvPr id="1204" name="Google Shape;1204;p13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GB"/>
              <a:t>Practice</a:t>
            </a:r>
            <a:endParaRPr/>
          </a:p>
          <a:p>
            <a:pPr indent="-254000" lvl="1" marL="685800" rtl="0" algn="l">
              <a:spcBef>
                <a:spcPts val="0"/>
              </a:spcBef>
              <a:spcAft>
                <a:spcPts val="0"/>
              </a:spcAft>
              <a:buSzPts val="1400"/>
              <a:buChar char="•"/>
            </a:pPr>
            <a:r>
              <a:rPr lang="en-GB"/>
              <a:t>Examples of experiments</a:t>
            </a:r>
            <a:endParaRPr/>
          </a:p>
          <a:p>
            <a:pPr indent="-254000" lvl="0" marL="342900" rtl="0" algn="l">
              <a:spcBef>
                <a:spcPts val="0"/>
              </a:spcBef>
              <a:spcAft>
                <a:spcPts val="0"/>
              </a:spcAft>
              <a:buSzPts val="1400"/>
              <a:buChar char="•"/>
            </a:pPr>
            <a:r>
              <a:rPr lang="en-GB"/>
              <a:t>Research:</a:t>
            </a:r>
            <a:endParaRPr/>
          </a:p>
          <a:p>
            <a:pPr indent="-254000" lvl="1" marL="685800" rtl="0" algn="l">
              <a:spcBef>
                <a:spcPts val="0"/>
              </a:spcBef>
              <a:spcAft>
                <a:spcPts val="0"/>
              </a:spcAft>
              <a:buSzPts val="1400"/>
              <a:buChar char="•"/>
            </a:pPr>
            <a:r>
              <a:rPr lang="en-GB"/>
              <a:t>Steps to take when starting an experiment</a:t>
            </a:r>
            <a:endParaRPr/>
          </a:p>
          <a:p>
            <a:pPr indent="-254000" lvl="0" marL="342900" rtl="0" algn="l">
              <a:spcBef>
                <a:spcPts val="0"/>
              </a:spcBef>
              <a:spcAft>
                <a:spcPts val="0"/>
              </a:spcAft>
              <a:buSzPts val="1400"/>
              <a:buChar char="•"/>
            </a:pPr>
            <a:r>
              <a:rPr lang="en-GB"/>
              <a:t>Policy:4 cases</a:t>
            </a:r>
            <a:endParaRPr/>
          </a:p>
          <a:p>
            <a:pPr indent="-254000" lvl="1" marL="685800" rtl="0" algn="l">
              <a:spcBef>
                <a:spcPts val="0"/>
              </a:spcBef>
              <a:spcAft>
                <a:spcPts val="0"/>
              </a:spcAft>
              <a:buSzPts val="1400"/>
              <a:buChar char="•"/>
            </a:pPr>
            <a:r>
              <a:rPr lang="en-GB"/>
              <a:t>Schoolstreet</a:t>
            </a:r>
            <a:endParaRPr/>
          </a:p>
          <a:p>
            <a:pPr indent="-254000" lvl="1" marL="685800" rtl="0" algn="l">
              <a:spcBef>
                <a:spcPts val="0"/>
              </a:spcBef>
              <a:spcAft>
                <a:spcPts val="0"/>
              </a:spcAft>
              <a:buSzPts val="1400"/>
              <a:buChar char="•"/>
            </a:pPr>
            <a:r>
              <a:rPr lang="en-GB"/>
              <a:t>Low Emission zone</a:t>
            </a:r>
            <a:endParaRPr/>
          </a:p>
          <a:p>
            <a:pPr indent="-254000" lvl="1" marL="685800" rtl="0" algn="l">
              <a:spcBef>
                <a:spcPts val="0"/>
              </a:spcBef>
              <a:spcAft>
                <a:spcPts val="0"/>
              </a:spcAft>
              <a:buSzPts val="1400"/>
              <a:buChar char="•"/>
            </a:pPr>
            <a:r>
              <a:rPr lang="en-GB"/>
              <a:t>Traffic Circulation plan</a:t>
            </a:r>
            <a:endParaRPr/>
          </a:p>
          <a:p>
            <a:pPr indent="-254000" lvl="1" marL="685800" rtl="0" algn="l">
              <a:spcBef>
                <a:spcPts val="0"/>
              </a:spcBef>
              <a:spcAft>
                <a:spcPts val="0"/>
              </a:spcAft>
              <a:buSzPts val="1400"/>
              <a:buChar char="•"/>
            </a:pPr>
            <a:r>
              <a:rPr lang="en-GB"/>
              <a:t>Influence Covid lockdown on air quality</a:t>
            </a:r>
            <a:endParaRPr/>
          </a:p>
        </p:txBody>
      </p:sp>
      <p:sp>
        <p:nvSpPr>
          <p:cNvPr id="1205" name="Google Shape;1205;p13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Many pollutants, many sources</a:t>
            </a:r>
            <a:endParaRPr/>
          </a:p>
        </p:txBody>
      </p:sp>
      <p:sp>
        <p:nvSpPr>
          <p:cNvPr id="510" name="Google Shape;510;p68"/>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11" name="Google Shape;511;p6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12" name="Google Shape;512;p68"/>
          <p:cNvPicPr preferRelativeResize="0"/>
          <p:nvPr/>
        </p:nvPicPr>
        <p:blipFill rotWithShape="1">
          <a:blip r:embed="rId3">
            <a:alphaModFix/>
          </a:blip>
          <a:srcRect b="0" l="0" r="0" t="0"/>
          <a:stretch/>
        </p:blipFill>
        <p:spPr>
          <a:xfrm>
            <a:off x="0" y="1626739"/>
            <a:ext cx="5095183" cy="3293336"/>
          </a:xfrm>
          <a:prstGeom prst="rect">
            <a:avLst/>
          </a:prstGeom>
          <a:noFill/>
          <a:ln>
            <a:noFill/>
          </a:ln>
        </p:spPr>
      </p:pic>
      <p:pic>
        <p:nvPicPr>
          <p:cNvPr id="513" name="Google Shape;513;p68"/>
          <p:cNvPicPr preferRelativeResize="0"/>
          <p:nvPr/>
        </p:nvPicPr>
        <p:blipFill>
          <a:blip r:embed="rId4">
            <a:alphaModFix/>
          </a:blip>
          <a:stretch>
            <a:fillRect/>
          </a:stretch>
        </p:blipFill>
        <p:spPr>
          <a:xfrm>
            <a:off x="5095181" y="1094681"/>
            <a:ext cx="4048819" cy="404881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31"/>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Practice</a:t>
            </a:r>
            <a:endParaRPr/>
          </a:p>
        </p:txBody>
      </p:sp>
      <p:sp>
        <p:nvSpPr>
          <p:cNvPr id="1212" name="Google Shape;1212;p131"/>
          <p:cNvSpPr txBox="1"/>
          <p:nvPr>
            <p:ph idx="1" type="body"/>
          </p:nvPr>
        </p:nvSpPr>
        <p:spPr>
          <a:xfrm>
            <a:off x="1313833" y="4036420"/>
            <a:ext cx="5212200" cy="337200"/>
          </a:xfrm>
          <a:prstGeom prst="rect">
            <a:avLst/>
          </a:prstGeom>
        </p:spPr>
        <p:txBody>
          <a:bodyPr anchorCtr="0" anchor="t" bIns="34275" lIns="68575" spcFirstLastPara="1" rIns="68575" wrap="square" tIns="34275">
            <a:normAutofit fontScale="70000"/>
          </a:bodyPr>
          <a:lstStyle/>
          <a:p>
            <a:pPr indent="0" lvl="0" marL="0" rtl="0" algn="l">
              <a:spcBef>
                <a:spcPts val="0"/>
              </a:spcBef>
              <a:spcAft>
                <a:spcPts val="0"/>
              </a:spcAft>
              <a:buNone/>
            </a:pPr>
            <a:r>
              <a:rPr lang="en-GB"/>
              <a:t>Education - Growing in experience - Measuring - Searching for solutions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132"/>
          <p:cNvSpPr txBox="1"/>
          <p:nvPr>
            <p:ph type="title"/>
          </p:nvPr>
        </p:nvSpPr>
        <p:spPr>
          <a:xfrm>
            <a:off x="1057520" y="207065"/>
            <a:ext cx="7029000" cy="887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GB"/>
              <a:t>Indoor air quality - experiment 1</a:t>
            </a:r>
            <a:endParaRPr/>
          </a:p>
          <a:p>
            <a:pPr indent="0" lvl="0" marL="0" rtl="0" algn="l">
              <a:spcBef>
                <a:spcPts val="0"/>
              </a:spcBef>
              <a:spcAft>
                <a:spcPts val="0"/>
              </a:spcAft>
              <a:buNone/>
            </a:pPr>
            <a:r>
              <a:rPr lang="en-GB" sz="2000"/>
              <a:t>How does my (neighbours) heater affect the air quality in my house?</a:t>
            </a:r>
            <a:endParaRPr sz="2000"/>
          </a:p>
        </p:txBody>
      </p:sp>
      <p:sp>
        <p:nvSpPr>
          <p:cNvPr id="1219" name="Google Shape;1219;p132"/>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What do you measure?</a:t>
            </a:r>
            <a:endParaRPr b="1" sz="2300"/>
          </a:p>
          <a:p>
            <a:pPr indent="-254000" lvl="0" marL="342900" rtl="0" algn="l">
              <a:spcBef>
                <a:spcPts val="800"/>
              </a:spcBef>
              <a:spcAft>
                <a:spcPts val="0"/>
              </a:spcAft>
              <a:buSzPts val="1400"/>
              <a:buChar char="•"/>
            </a:pPr>
            <a:r>
              <a:rPr lang="en-GB"/>
              <a:t>Particulate matter (PM): harmful to health</a:t>
            </a:r>
            <a:endParaRPr/>
          </a:p>
          <a:p>
            <a:pPr indent="-254000" lvl="0" marL="342900" rtl="0" algn="l">
              <a:spcBef>
                <a:spcPts val="0"/>
              </a:spcBef>
              <a:spcAft>
                <a:spcPts val="0"/>
              </a:spcAft>
              <a:buSzPts val="1400"/>
              <a:buChar char="•"/>
            </a:pPr>
            <a:r>
              <a:rPr lang="en-GB"/>
              <a:t>PM is a good indication for wood combustion</a:t>
            </a:r>
            <a:endParaRPr/>
          </a:p>
          <a:p>
            <a:pPr indent="-254000" lvl="0" marL="342900" rtl="0" algn="l">
              <a:spcBef>
                <a:spcPts val="0"/>
              </a:spcBef>
              <a:spcAft>
                <a:spcPts val="0"/>
              </a:spcAft>
              <a:buSzPts val="1400"/>
              <a:buChar char="•"/>
            </a:pPr>
            <a:r>
              <a:rPr lang="en-GB"/>
              <a:t>Next to PM10, the finer fraction (PM2.5) is the most dangerous and thus representative of your health</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highlight>
                <a:srgbClr val="FFFF00"/>
              </a:highlight>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sz="2300"/>
              <a:t>When do you measure?</a:t>
            </a:r>
            <a:endParaRPr/>
          </a:p>
          <a:p>
            <a:pPr indent="-254000" lvl="0" marL="342900" rtl="0" algn="l">
              <a:spcBef>
                <a:spcPts val="800"/>
              </a:spcBef>
              <a:spcAft>
                <a:spcPts val="0"/>
              </a:spcAft>
              <a:buSzPts val="1400"/>
              <a:buChar char="•"/>
            </a:pPr>
            <a:r>
              <a:rPr lang="en-GB"/>
              <a:t>Very diverse throughout the seasons - impact mainly measured in wintertime !</a:t>
            </a:r>
            <a:endParaRPr/>
          </a:p>
        </p:txBody>
      </p:sp>
      <p:sp>
        <p:nvSpPr>
          <p:cNvPr id="1220" name="Google Shape;1220;p13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21" name="Google Shape;1221;p132"/>
          <p:cNvPicPr preferRelativeResize="0"/>
          <p:nvPr/>
        </p:nvPicPr>
        <p:blipFill>
          <a:blip r:embed="rId3">
            <a:alphaModFix/>
          </a:blip>
          <a:stretch>
            <a:fillRect/>
          </a:stretch>
        </p:blipFill>
        <p:spPr>
          <a:xfrm>
            <a:off x="4852275" y="2390925"/>
            <a:ext cx="1580193" cy="11838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33"/>
          <p:cNvSpPr txBox="1"/>
          <p:nvPr>
            <p:ph type="title"/>
          </p:nvPr>
        </p:nvSpPr>
        <p:spPr>
          <a:xfrm>
            <a:off x="1057520" y="207065"/>
            <a:ext cx="7029000" cy="887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GB"/>
              <a:t>Indoor air quality - experiment 1</a:t>
            </a:r>
            <a:endParaRPr/>
          </a:p>
          <a:p>
            <a:pPr indent="0" lvl="0" marL="0" rtl="0" algn="l">
              <a:spcBef>
                <a:spcPts val="0"/>
              </a:spcBef>
              <a:spcAft>
                <a:spcPts val="0"/>
              </a:spcAft>
              <a:buNone/>
            </a:pPr>
            <a:r>
              <a:rPr lang="en-GB" sz="2000"/>
              <a:t>How does my (neighbours) heater affect the air quality in my house?</a:t>
            </a:r>
            <a:endParaRPr sz="2000"/>
          </a:p>
        </p:txBody>
      </p:sp>
      <p:sp>
        <p:nvSpPr>
          <p:cNvPr id="1228" name="Google Shape;1228;p133"/>
          <p:cNvSpPr txBox="1"/>
          <p:nvPr>
            <p:ph idx="1" type="body"/>
          </p:nvPr>
        </p:nvSpPr>
        <p:spPr>
          <a:xfrm>
            <a:off x="1057519" y="1094681"/>
            <a:ext cx="7029000" cy="34827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Where do you measure?</a:t>
            </a:r>
            <a:endParaRPr sz="2300"/>
          </a:p>
          <a:p>
            <a:pPr indent="-254000" lvl="0" marL="342900" rtl="0" algn="l">
              <a:spcBef>
                <a:spcPts val="800"/>
              </a:spcBef>
              <a:spcAft>
                <a:spcPts val="0"/>
              </a:spcAft>
              <a:buSzPts val="1400"/>
              <a:buChar char="•"/>
            </a:pPr>
            <a:r>
              <a:rPr lang="en-GB"/>
              <a:t>Put the device on the back of your house where you</a:t>
            </a:r>
            <a:endParaRPr/>
          </a:p>
          <a:p>
            <a:pPr indent="0" lvl="0" marL="0" rtl="0" algn="l">
              <a:spcBef>
                <a:spcPts val="800"/>
              </a:spcBef>
              <a:spcAft>
                <a:spcPts val="0"/>
              </a:spcAft>
              <a:buNone/>
            </a:pPr>
            <a:r>
              <a:rPr lang="en-GB"/>
              <a:t>	mostly sit / you can combine with one indoor.</a:t>
            </a:r>
            <a:endParaRPr/>
          </a:p>
          <a:p>
            <a:pPr indent="-254000" lvl="0" marL="342900" rtl="0" algn="l">
              <a:spcBef>
                <a:spcPts val="800"/>
              </a:spcBef>
              <a:spcAft>
                <a:spcPts val="0"/>
              </a:spcAft>
              <a:buSzPts val="1400"/>
              <a:buChar char="•"/>
            </a:pPr>
            <a:r>
              <a:rPr lang="en-GB"/>
              <a:t>Ensure a good air flow around the device.</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sz="2300"/>
              <a:t>How do you measure?</a:t>
            </a:r>
            <a:endParaRPr b="1" sz="2300"/>
          </a:p>
          <a:p>
            <a:pPr indent="-254000" lvl="0" marL="342900" rtl="0" algn="l">
              <a:spcBef>
                <a:spcPts val="800"/>
              </a:spcBef>
              <a:spcAft>
                <a:spcPts val="0"/>
              </a:spcAft>
              <a:buSzPts val="1400"/>
              <a:buChar char="•"/>
            </a:pPr>
            <a:r>
              <a:rPr lang="en-GB"/>
              <a:t>You need an </a:t>
            </a:r>
            <a:r>
              <a:rPr lang="en-GB"/>
              <a:t>active measuring device, which measures at different times a day. because you need more than one event per day.</a:t>
            </a:r>
            <a:endParaRPr/>
          </a:p>
          <a:p>
            <a:pPr indent="-254000" lvl="0" marL="342900" rtl="0" algn="l">
              <a:spcBef>
                <a:spcPts val="0"/>
              </a:spcBef>
              <a:spcAft>
                <a:spcPts val="0"/>
              </a:spcAft>
              <a:buSzPts val="1400"/>
              <a:buChar char="•"/>
            </a:pPr>
            <a:r>
              <a:rPr lang="en-GB"/>
              <a:t>With a PM sensor you collect data per minute or second.</a:t>
            </a:r>
            <a:endParaRPr/>
          </a:p>
          <a:p>
            <a:pPr indent="0" lvl="0" marL="342900" rtl="0" algn="l">
              <a:spcBef>
                <a:spcPts val="800"/>
              </a:spcBef>
              <a:spcAft>
                <a:spcPts val="0"/>
              </a:spcAft>
              <a:buNone/>
            </a:pPr>
            <a:r>
              <a:t/>
            </a:r>
            <a:endParaRPr/>
          </a:p>
        </p:txBody>
      </p:sp>
      <p:sp>
        <p:nvSpPr>
          <p:cNvPr id="1229" name="Google Shape;1229;p13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30" name="Google Shape;1230;p133"/>
          <p:cNvPicPr preferRelativeResize="0"/>
          <p:nvPr/>
        </p:nvPicPr>
        <p:blipFill>
          <a:blip r:embed="rId3">
            <a:alphaModFix/>
          </a:blip>
          <a:stretch>
            <a:fillRect/>
          </a:stretch>
        </p:blipFill>
        <p:spPr>
          <a:xfrm>
            <a:off x="6063638" y="1482309"/>
            <a:ext cx="1921669" cy="1493044"/>
          </a:xfrm>
          <a:prstGeom prst="rect">
            <a:avLst/>
          </a:prstGeom>
          <a:noFill/>
          <a:ln>
            <a:noFill/>
          </a:ln>
        </p:spPr>
      </p:pic>
      <p:pic>
        <p:nvPicPr>
          <p:cNvPr id="1231" name="Google Shape;1231;p133"/>
          <p:cNvPicPr preferRelativeResize="0"/>
          <p:nvPr/>
        </p:nvPicPr>
        <p:blipFill>
          <a:blip r:embed="rId4">
            <a:alphaModFix/>
          </a:blip>
          <a:stretch>
            <a:fillRect/>
          </a:stretch>
        </p:blipFill>
        <p:spPr>
          <a:xfrm>
            <a:off x="7401300" y="3974194"/>
            <a:ext cx="1407694" cy="99785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34"/>
          <p:cNvSpPr txBox="1"/>
          <p:nvPr>
            <p:ph type="title"/>
          </p:nvPr>
        </p:nvSpPr>
        <p:spPr>
          <a:xfrm>
            <a:off x="726001" y="407990"/>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Outdoor air quality - </a:t>
            </a:r>
            <a:r>
              <a:rPr lang="en-GB" sz="2100"/>
              <a:t>experiment 2</a:t>
            </a:r>
            <a:endParaRPr sz="2100"/>
          </a:p>
          <a:p>
            <a:pPr indent="0" lvl="0" marL="0" rtl="0" algn="l">
              <a:spcBef>
                <a:spcPts val="0"/>
              </a:spcBef>
              <a:spcAft>
                <a:spcPts val="0"/>
              </a:spcAft>
              <a:buNone/>
            </a:pPr>
            <a:r>
              <a:rPr lang="en-GB" sz="2000"/>
              <a:t>What is the impact of traffic on the air I breathe, when cycling?</a:t>
            </a:r>
            <a:endParaRPr sz="2000"/>
          </a:p>
        </p:txBody>
      </p:sp>
      <p:sp>
        <p:nvSpPr>
          <p:cNvPr id="1238" name="Google Shape;1238;p134"/>
          <p:cNvSpPr txBox="1"/>
          <p:nvPr>
            <p:ph idx="1" type="body"/>
          </p:nvPr>
        </p:nvSpPr>
        <p:spPr>
          <a:xfrm>
            <a:off x="1057519" y="1157288"/>
            <a:ext cx="5822100" cy="3482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solidFill>
                <a:schemeClr val="dk2"/>
              </a:solidFill>
            </a:endParaRPr>
          </a:p>
          <a:p>
            <a:pPr indent="0" lvl="0" marL="0" rtl="0" algn="l">
              <a:spcBef>
                <a:spcPts val="800"/>
              </a:spcBef>
              <a:spcAft>
                <a:spcPts val="0"/>
              </a:spcAft>
              <a:buNone/>
            </a:pPr>
            <a:r>
              <a:rPr b="1" lang="en-GB" sz="2300">
                <a:solidFill>
                  <a:schemeClr val="dk2"/>
                </a:solidFill>
              </a:rPr>
              <a:t>What do you measure?</a:t>
            </a:r>
            <a:endParaRPr b="1" sz="2300">
              <a:solidFill>
                <a:schemeClr val="dk2"/>
              </a:solidFill>
            </a:endParaRPr>
          </a:p>
          <a:p>
            <a:pPr indent="-254000" lvl="0" marL="342900" rtl="0" algn="l">
              <a:spcBef>
                <a:spcPts val="800"/>
              </a:spcBef>
              <a:spcAft>
                <a:spcPts val="0"/>
              </a:spcAft>
              <a:buClr>
                <a:schemeClr val="dk2"/>
              </a:buClr>
              <a:buSzPts val="1400"/>
              <a:buChar char="•"/>
            </a:pPr>
            <a:r>
              <a:rPr lang="en-GB">
                <a:solidFill>
                  <a:schemeClr val="dk2"/>
                </a:solidFill>
              </a:rPr>
              <a:t>Nitrogen Dioxide (NO2), is the best measure for traffic</a:t>
            </a:r>
            <a:endParaRPr>
              <a:solidFill>
                <a:schemeClr val="dk2"/>
              </a:solidFill>
            </a:endParaRPr>
          </a:p>
          <a:p>
            <a:pPr indent="0" lvl="0" marL="342900" rtl="0" algn="l">
              <a:spcBef>
                <a:spcPts val="800"/>
              </a:spcBef>
              <a:spcAft>
                <a:spcPts val="0"/>
              </a:spcAft>
              <a:buNone/>
            </a:pPr>
            <a:r>
              <a:t/>
            </a:r>
            <a:endParaRPr>
              <a:solidFill>
                <a:schemeClr val="dk2"/>
              </a:solidFill>
            </a:endParaRPr>
          </a:p>
          <a:p>
            <a:pPr indent="0" lvl="0" marL="342900" rtl="0" algn="l">
              <a:spcBef>
                <a:spcPts val="800"/>
              </a:spcBef>
              <a:spcAft>
                <a:spcPts val="0"/>
              </a:spcAft>
              <a:buNone/>
            </a:pPr>
            <a:r>
              <a:t/>
            </a:r>
            <a:endParaRPr>
              <a:solidFill>
                <a:schemeClr val="dk2"/>
              </a:solidFill>
            </a:endParaRPr>
          </a:p>
          <a:p>
            <a:pPr indent="0" lvl="0" marL="0" rtl="0" algn="l">
              <a:spcBef>
                <a:spcPts val="800"/>
              </a:spcBef>
              <a:spcAft>
                <a:spcPts val="0"/>
              </a:spcAft>
              <a:buNone/>
            </a:pPr>
            <a:r>
              <a:rPr b="1" lang="en-GB" sz="2300">
                <a:solidFill>
                  <a:schemeClr val="dk2"/>
                </a:solidFill>
              </a:rPr>
              <a:t>When do you measure?</a:t>
            </a:r>
            <a:endParaRPr>
              <a:solidFill>
                <a:schemeClr val="dk2"/>
              </a:solidFill>
            </a:endParaRPr>
          </a:p>
          <a:p>
            <a:pPr indent="-254000" lvl="0" marL="342900" rtl="0" algn="l">
              <a:spcBef>
                <a:spcPts val="800"/>
              </a:spcBef>
              <a:spcAft>
                <a:spcPts val="0"/>
              </a:spcAft>
              <a:buClr>
                <a:schemeClr val="dk2"/>
              </a:buClr>
              <a:buSzPts val="1400"/>
              <a:buChar char="•"/>
            </a:pPr>
            <a:r>
              <a:rPr lang="en-GB">
                <a:solidFill>
                  <a:schemeClr val="dk2"/>
                </a:solidFill>
              </a:rPr>
              <a:t>You need to measure different moments a day- you need an active measurement method </a:t>
            </a:r>
            <a:r>
              <a:rPr lang="en-GB">
                <a:solidFill>
                  <a:schemeClr val="dk2"/>
                </a:solidFill>
              </a:rPr>
              <a:t>like a sensor</a:t>
            </a:r>
            <a:r>
              <a:rPr lang="en-GB">
                <a:solidFill>
                  <a:schemeClr val="dk2"/>
                </a:solidFill>
              </a:rPr>
              <a:t> with a fast response time.</a:t>
            </a:r>
            <a:endParaRPr>
              <a:solidFill>
                <a:schemeClr val="dk2"/>
              </a:solidFill>
            </a:endParaRPr>
          </a:p>
        </p:txBody>
      </p:sp>
      <p:sp>
        <p:nvSpPr>
          <p:cNvPr id="1239" name="Google Shape;1239;p13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40" name="Google Shape;1240;p134"/>
          <p:cNvPicPr preferRelativeResize="0"/>
          <p:nvPr/>
        </p:nvPicPr>
        <p:blipFill>
          <a:blip r:embed="rId3">
            <a:alphaModFix/>
          </a:blip>
          <a:stretch>
            <a:fillRect/>
          </a:stretch>
        </p:blipFill>
        <p:spPr>
          <a:xfrm>
            <a:off x="6260981" y="1772475"/>
            <a:ext cx="2301731" cy="129168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35"/>
          <p:cNvSpPr txBox="1"/>
          <p:nvPr>
            <p:ph type="title"/>
          </p:nvPr>
        </p:nvSpPr>
        <p:spPr>
          <a:xfrm>
            <a:off x="727707" y="367809"/>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Clr>
                <a:schemeClr val="dk2"/>
              </a:buClr>
              <a:buSzPts val="800"/>
              <a:buFont typeface="Arial"/>
              <a:buNone/>
            </a:pPr>
            <a:r>
              <a:rPr lang="en-GB"/>
              <a:t>Outdoor air quality - </a:t>
            </a:r>
            <a:r>
              <a:rPr lang="en-GB" sz="2100"/>
              <a:t>experiment 2</a:t>
            </a:r>
            <a:endParaRPr sz="2100"/>
          </a:p>
          <a:p>
            <a:pPr indent="0" lvl="0" marL="0" rtl="0" algn="l">
              <a:spcBef>
                <a:spcPts val="0"/>
              </a:spcBef>
              <a:spcAft>
                <a:spcPts val="0"/>
              </a:spcAft>
              <a:buClr>
                <a:schemeClr val="dk2"/>
              </a:buClr>
              <a:buSzPts val="800"/>
              <a:buFont typeface="Arial"/>
              <a:buNone/>
            </a:pPr>
            <a:r>
              <a:rPr lang="en-GB" sz="2000"/>
              <a:t>What is the impact of traffic on the air I breathe, when cycling?</a:t>
            </a:r>
            <a:endParaRPr/>
          </a:p>
        </p:txBody>
      </p:sp>
      <p:sp>
        <p:nvSpPr>
          <p:cNvPr id="1247" name="Google Shape;1247;p135"/>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Where do you measure?</a:t>
            </a:r>
            <a:endParaRPr sz="2300"/>
          </a:p>
          <a:p>
            <a:pPr indent="-254000" lvl="0" marL="342900" rtl="0" algn="l">
              <a:spcBef>
                <a:spcPts val="800"/>
              </a:spcBef>
              <a:spcAft>
                <a:spcPts val="0"/>
              </a:spcAft>
              <a:buSzPts val="1400"/>
              <a:buChar char="•"/>
            </a:pPr>
            <a:r>
              <a:rPr lang="en-GB"/>
              <a:t>Put the measuring device on a representative place for inhaled air</a:t>
            </a:r>
            <a:endParaRPr/>
          </a:p>
          <a:p>
            <a:pPr indent="-254000" lvl="0" marL="342900" rtl="0" algn="l">
              <a:spcBef>
                <a:spcPts val="0"/>
              </a:spcBef>
              <a:spcAft>
                <a:spcPts val="0"/>
              </a:spcAft>
              <a:buSzPts val="1400"/>
              <a:buChar char="•"/>
            </a:pPr>
            <a:r>
              <a:rPr lang="en-GB"/>
              <a:t>for instance, on your backpack or your bicycle basket</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sz="2300"/>
              <a:t>How do you measure?</a:t>
            </a:r>
            <a:endParaRPr b="1" sz="2300"/>
          </a:p>
          <a:p>
            <a:pPr indent="-254000" lvl="0" marL="342900" rtl="0" algn="l">
              <a:spcBef>
                <a:spcPts val="800"/>
              </a:spcBef>
              <a:spcAft>
                <a:spcPts val="0"/>
              </a:spcAft>
              <a:buSzPts val="1400"/>
              <a:buChar char="•"/>
            </a:pPr>
            <a:r>
              <a:rPr lang="en-GB"/>
              <a:t>Keep a logbook: weather / other important information:</a:t>
            </a:r>
            <a:endParaRPr/>
          </a:p>
          <a:p>
            <a:pPr indent="-254000" lvl="0" marL="342900" rtl="0" algn="l">
              <a:spcBef>
                <a:spcPts val="0"/>
              </a:spcBef>
              <a:spcAft>
                <a:spcPts val="0"/>
              </a:spcAft>
              <a:buSzPts val="1400"/>
              <a:buChar char="•"/>
            </a:pPr>
            <a:r>
              <a:rPr lang="en-GB"/>
              <a:t>Measure while you walk or cycle and keep track of the times in the logbook</a:t>
            </a:r>
            <a:endParaRPr/>
          </a:p>
          <a:p>
            <a:pPr indent="-254000" lvl="0" marL="342900" rtl="0" algn="l">
              <a:spcBef>
                <a:spcPts val="0"/>
              </a:spcBef>
              <a:spcAft>
                <a:spcPts val="0"/>
              </a:spcAft>
              <a:buSzPts val="1400"/>
              <a:buChar char="•"/>
            </a:pPr>
            <a:r>
              <a:rPr lang="en-GB"/>
              <a:t>Compare with a reference measurement</a:t>
            </a:r>
            <a:r>
              <a:rPr lang="en-GB"/>
              <a:t> (e.g. via the data portal on the together for clean air website for Flanders)</a:t>
            </a:r>
            <a:endParaRPr/>
          </a:p>
        </p:txBody>
      </p:sp>
      <p:sp>
        <p:nvSpPr>
          <p:cNvPr id="1248" name="Google Shape;1248;p13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49" name="Google Shape;1249;p135"/>
          <p:cNvPicPr preferRelativeResize="0"/>
          <p:nvPr/>
        </p:nvPicPr>
        <p:blipFill>
          <a:blip r:embed="rId3">
            <a:alphaModFix/>
          </a:blip>
          <a:stretch>
            <a:fillRect/>
          </a:stretch>
        </p:blipFill>
        <p:spPr>
          <a:xfrm>
            <a:off x="7339950" y="1376306"/>
            <a:ext cx="1301607" cy="195896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36"/>
          <p:cNvSpPr txBox="1"/>
          <p:nvPr>
            <p:ph type="title"/>
          </p:nvPr>
        </p:nvSpPr>
        <p:spPr>
          <a:xfrm>
            <a:off x="726001" y="407990"/>
            <a:ext cx="7029000" cy="887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GB"/>
              <a:t>Outdoor air quality - </a:t>
            </a:r>
            <a:r>
              <a:rPr lang="en-GB" sz="2100"/>
              <a:t>experiment 3</a:t>
            </a:r>
            <a:endParaRPr sz="2100"/>
          </a:p>
          <a:p>
            <a:pPr indent="0" lvl="0" marL="0" rtl="0" algn="l">
              <a:spcBef>
                <a:spcPts val="0"/>
              </a:spcBef>
              <a:spcAft>
                <a:spcPts val="0"/>
              </a:spcAft>
              <a:buNone/>
            </a:pPr>
            <a:r>
              <a:rPr lang="en-GB" sz="2000"/>
              <a:t>What is the effect of temporarily making the street at the school gate traffic-free?</a:t>
            </a:r>
            <a:endParaRPr sz="2000"/>
          </a:p>
        </p:txBody>
      </p:sp>
      <p:sp>
        <p:nvSpPr>
          <p:cNvPr id="1256" name="Google Shape;1256;p136"/>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What do you measure?</a:t>
            </a:r>
            <a:endParaRPr b="1" sz="2300"/>
          </a:p>
          <a:p>
            <a:pPr indent="-254000" lvl="0" marL="342900" rtl="0" algn="l">
              <a:spcBef>
                <a:spcPts val="800"/>
              </a:spcBef>
              <a:spcAft>
                <a:spcPts val="0"/>
              </a:spcAft>
              <a:buSzPts val="1400"/>
              <a:buChar char="•"/>
            </a:pPr>
            <a:r>
              <a:rPr lang="en-GB"/>
              <a:t>Nitrogen Dioxide (NO2), is the best measure for traffic</a:t>
            </a:r>
            <a:endParaRPr/>
          </a:p>
          <a:p>
            <a:pPr indent="0" lvl="0" marL="342900" rtl="0" algn="l">
              <a:spcBef>
                <a:spcPts val="800"/>
              </a:spcBef>
              <a:spcAft>
                <a:spcPts val="0"/>
              </a:spcAft>
              <a:buNone/>
            </a:pPr>
            <a:r>
              <a:t/>
            </a:r>
            <a:endParaRPr/>
          </a:p>
          <a:p>
            <a:pPr indent="0" lvl="0" marL="342900" rtl="0" algn="l">
              <a:spcBef>
                <a:spcPts val="800"/>
              </a:spcBef>
              <a:spcAft>
                <a:spcPts val="0"/>
              </a:spcAft>
              <a:buNone/>
            </a:pPr>
            <a:r>
              <a:t/>
            </a:r>
            <a:endParaRPr/>
          </a:p>
          <a:p>
            <a:pPr indent="0" lvl="0" marL="0" rtl="0" algn="l">
              <a:spcBef>
                <a:spcPts val="800"/>
              </a:spcBef>
              <a:spcAft>
                <a:spcPts val="0"/>
              </a:spcAft>
              <a:buNone/>
            </a:pPr>
            <a:r>
              <a:rPr b="1" lang="en-GB" sz="2300"/>
              <a:t>When do you measure?</a:t>
            </a:r>
            <a:endParaRPr/>
          </a:p>
          <a:p>
            <a:pPr indent="-254000" lvl="0" marL="342900" rtl="0" algn="l">
              <a:spcBef>
                <a:spcPts val="800"/>
              </a:spcBef>
              <a:spcAft>
                <a:spcPts val="0"/>
              </a:spcAft>
              <a:buSzPts val="1400"/>
              <a:buChar char="•"/>
            </a:pPr>
            <a:r>
              <a:rPr lang="en-GB"/>
              <a:t>Measuring before and during the introduction of the car-free school moments</a:t>
            </a:r>
            <a:endParaRPr/>
          </a:p>
        </p:txBody>
      </p:sp>
      <p:sp>
        <p:nvSpPr>
          <p:cNvPr id="1257" name="Google Shape;1257;p136"/>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58" name="Google Shape;1258;p136"/>
          <p:cNvPicPr preferRelativeResize="0"/>
          <p:nvPr/>
        </p:nvPicPr>
        <p:blipFill>
          <a:blip r:embed="rId3">
            <a:alphaModFix/>
          </a:blip>
          <a:stretch>
            <a:fillRect/>
          </a:stretch>
        </p:blipFill>
        <p:spPr>
          <a:xfrm>
            <a:off x="5773950" y="3593081"/>
            <a:ext cx="3163856" cy="137896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37"/>
          <p:cNvSpPr txBox="1"/>
          <p:nvPr>
            <p:ph type="title"/>
          </p:nvPr>
        </p:nvSpPr>
        <p:spPr>
          <a:xfrm>
            <a:off x="727707" y="367809"/>
            <a:ext cx="7029000" cy="887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GB"/>
              <a:t>Outdoor air quality - </a:t>
            </a:r>
            <a:r>
              <a:rPr lang="en-GB" sz="2100"/>
              <a:t>experiment 3</a:t>
            </a:r>
            <a:endParaRPr sz="2100"/>
          </a:p>
          <a:p>
            <a:pPr indent="0" lvl="0" marL="0" rtl="0" algn="l">
              <a:spcBef>
                <a:spcPts val="0"/>
              </a:spcBef>
              <a:spcAft>
                <a:spcPts val="0"/>
              </a:spcAft>
              <a:buNone/>
            </a:pPr>
            <a:r>
              <a:rPr lang="en-GB" sz="2000"/>
              <a:t>What is the effect of temporarily making the street at the school gate traffic-free?</a:t>
            </a:r>
            <a:endParaRPr/>
          </a:p>
        </p:txBody>
      </p:sp>
      <p:sp>
        <p:nvSpPr>
          <p:cNvPr id="1265" name="Google Shape;1265;p137"/>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fontScale="92500" lnSpcReduction="20000"/>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Where do you measure?</a:t>
            </a:r>
            <a:endParaRPr sz="2300"/>
          </a:p>
          <a:p>
            <a:pPr indent="-247332" lvl="0" marL="342900" rtl="0" algn="l">
              <a:spcBef>
                <a:spcPts val="800"/>
              </a:spcBef>
              <a:spcAft>
                <a:spcPts val="0"/>
              </a:spcAft>
              <a:buSzPct val="82352"/>
              <a:buChar char="•"/>
            </a:pPr>
            <a:r>
              <a:rPr lang="en-GB"/>
              <a:t>Put the measuring device on a representative place for inhaled air: </a:t>
            </a:r>
            <a:endParaRPr/>
          </a:p>
          <a:p>
            <a:pPr indent="0" lvl="0" marL="0" rtl="0" algn="l">
              <a:spcBef>
                <a:spcPts val="800"/>
              </a:spcBef>
              <a:spcAft>
                <a:spcPts val="0"/>
              </a:spcAft>
              <a:buNone/>
            </a:pPr>
            <a:r>
              <a:t/>
            </a:r>
            <a:endParaRPr/>
          </a:p>
          <a:p>
            <a:pPr indent="-247332" lvl="1" marL="685800" rtl="0" algn="l">
              <a:spcBef>
                <a:spcPts val="300"/>
              </a:spcBef>
              <a:spcAft>
                <a:spcPts val="0"/>
              </a:spcAft>
              <a:buSzPct val="100000"/>
              <a:buChar char="•"/>
            </a:pPr>
            <a:r>
              <a:rPr lang="en-GB"/>
              <a:t>on an average height of a student</a:t>
            </a:r>
            <a:r>
              <a:rPr lang="en-GB"/>
              <a:t> (E.g. 1m for children, 1.5m for adults)</a:t>
            </a:r>
            <a:endParaRPr/>
          </a:p>
          <a:p>
            <a:pPr indent="-247332" lvl="1" marL="685800" rtl="0" algn="l">
              <a:spcBef>
                <a:spcPts val="0"/>
              </a:spcBef>
              <a:spcAft>
                <a:spcPts val="0"/>
              </a:spcAft>
              <a:buSzPct val="100000"/>
              <a:buChar char="•"/>
            </a:pPr>
            <a:r>
              <a:rPr lang="en-GB"/>
              <a:t>at</a:t>
            </a:r>
            <a:r>
              <a:rPr lang="en-GB"/>
              <a:t> the school gate, on the street site,  on the playground,</a:t>
            </a:r>
            <a:r>
              <a:rPr lang="en-GB"/>
              <a:t> …</a:t>
            </a:r>
            <a:endParaRPr/>
          </a:p>
          <a:p>
            <a:pPr indent="-247332" lvl="1" marL="685800" rtl="0" algn="l">
              <a:spcBef>
                <a:spcPts val="0"/>
              </a:spcBef>
              <a:spcAft>
                <a:spcPts val="0"/>
              </a:spcAft>
              <a:buSzPct val="100000"/>
              <a:buChar char="•"/>
            </a:pPr>
            <a:r>
              <a:rPr lang="en-GB"/>
              <a:t>In the </a:t>
            </a:r>
            <a:r>
              <a:rPr lang="en-GB"/>
              <a:t>classroom</a:t>
            </a:r>
            <a:r>
              <a:rPr lang="en-GB"/>
              <a:t> (relevant for exposure, but not for measuring the impact of the schoolstreet)</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sz="2300"/>
              <a:t>How do you measure?</a:t>
            </a:r>
            <a:endParaRPr b="1" sz="2300"/>
          </a:p>
          <a:p>
            <a:pPr indent="-247332" lvl="0" marL="342900" rtl="0" algn="l">
              <a:spcBef>
                <a:spcPts val="800"/>
              </a:spcBef>
              <a:spcAft>
                <a:spcPts val="0"/>
              </a:spcAft>
              <a:buSzPct val="82352"/>
              <a:buChar char="•"/>
            </a:pPr>
            <a:r>
              <a:rPr lang="en-GB"/>
              <a:t>A sensor or a sampler - a sensor  can give you a result every minute or second</a:t>
            </a:r>
            <a:endParaRPr/>
          </a:p>
          <a:p>
            <a:pPr indent="-247332" lvl="0" marL="342900" rtl="0" algn="l">
              <a:spcBef>
                <a:spcPts val="0"/>
              </a:spcBef>
              <a:spcAft>
                <a:spcPts val="0"/>
              </a:spcAft>
              <a:buSzPct val="82352"/>
              <a:buChar char="•"/>
            </a:pPr>
            <a:r>
              <a:rPr lang="en-GB"/>
              <a:t>Keep a logbook: weather / other important information</a:t>
            </a:r>
            <a:endParaRPr/>
          </a:p>
          <a:p>
            <a:pPr indent="-247332" lvl="0" marL="342900" rtl="0" algn="l">
              <a:spcBef>
                <a:spcPts val="0"/>
              </a:spcBef>
              <a:spcAft>
                <a:spcPts val="0"/>
              </a:spcAft>
              <a:buSzPct val="82352"/>
              <a:buChar char="•"/>
            </a:pPr>
            <a:r>
              <a:rPr lang="en-GB"/>
              <a:t>Measure while you walk or cycle and keep track of the times in the logbook</a:t>
            </a:r>
            <a:endParaRPr/>
          </a:p>
          <a:p>
            <a:pPr indent="-247332" lvl="0" marL="342900" rtl="0" algn="l">
              <a:spcBef>
                <a:spcPts val="0"/>
              </a:spcBef>
              <a:spcAft>
                <a:spcPts val="0"/>
              </a:spcAft>
              <a:buSzPct val="82352"/>
              <a:buChar char="•"/>
            </a:pPr>
            <a:r>
              <a:rPr lang="en-GB"/>
              <a:t>Compare with a reference measurement</a:t>
            </a:r>
            <a:endParaRPr/>
          </a:p>
          <a:p>
            <a:pPr indent="0" lvl="0" marL="342900" rtl="0" algn="l">
              <a:spcBef>
                <a:spcPts val="800"/>
              </a:spcBef>
              <a:spcAft>
                <a:spcPts val="0"/>
              </a:spcAft>
              <a:buNone/>
            </a:pPr>
            <a:r>
              <a:t/>
            </a:r>
            <a:endParaRPr/>
          </a:p>
        </p:txBody>
      </p:sp>
      <p:sp>
        <p:nvSpPr>
          <p:cNvPr id="1266" name="Google Shape;1266;p137"/>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3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273" name="Google Shape;1273;p138"/>
          <p:cNvSpPr txBox="1"/>
          <p:nvPr/>
        </p:nvSpPr>
        <p:spPr>
          <a:xfrm>
            <a:off x="1057519" y="1354838"/>
            <a:ext cx="6278700" cy="38295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You want to know ….</a:t>
            </a:r>
            <a:endParaRPr b="1" sz="2300">
              <a:solidFill>
                <a:schemeClr val="dk1"/>
              </a:solidFill>
              <a:latin typeface="Corbel"/>
              <a:ea typeface="Corbel"/>
              <a:cs typeface="Corbel"/>
              <a:sym typeface="Corbel"/>
            </a:endParaRPr>
          </a:p>
          <a:p>
            <a:pPr indent="-234950" lvl="0" marL="342900" rtl="0" algn="l">
              <a:lnSpc>
                <a:spcPct val="90000"/>
              </a:lnSpc>
              <a:spcBef>
                <a:spcPts val="800"/>
              </a:spcBef>
              <a:spcAft>
                <a:spcPts val="0"/>
              </a:spcAft>
              <a:buClr>
                <a:schemeClr val="dk1"/>
              </a:buClr>
              <a:buSzPts val="1100"/>
              <a:buFont typeface="Corbel"/>
              <a:buChar char="●"/>
            </a:pPr>
            <a:r>
              <a:rPr lang="en-GB" sz="1700">
                <a:solidFill>
                  <a:schemeClr val="dk1"/>
                </a:solidFill>
                <a:latin typeface="Corbel"/>
                <a:ea typeface="Corbel"/>
                <a:cs typeface="Corbel"/>
                <a:sym typeface="Corbel"/>
              </a:rPr>
              <a:t>Is</a:t>
            </a:r>
            <a:r>
              <a:rPr b="1" lang="en-GB" sz="2300">
                <a:solidFill>
                  <a:schemeClr val="dk1"/>
                </a:solidFill>
                <a:latin typeface="Corbel"/>
                <a:ea typeface="Corbel"/>
                <a:cs typeface="Corbel"/>
                <a:sym typeface="Corbel"/>
              </a:rPr>
              <a:t> </a:t>
            </a:r>
            <a:r>
              <a:rPr lang="en-GB" sz="1700">
                <a:solidFill>
                  <a:schemeClr val="dk1"/>
                </a:solidFill>
                <a:latin typeface="Corbel"/>
                <a:ea typeface="Corbel"/>
                <a:cs typeface="Corbel"/>
                <a:sym typeface="Corbel"/>
              </a:rPr>
              <a:t>your sensor stable? </a:t>
            </a:r>
            <a:endParaRPr sz="1700">
              <a:solidFill>
                <a:schemeClr val="dk1"/>
              </a:solidFill>
              <a:latin typeface="Corbel"/>
              <a:ea typeface="Corbel"/>
              <a:cs typeface="Corbel"/>
              <a:sym typeface="Corbel"/>
            </a:endParaRPr>
          </a:p>
          <a:p>
            <a:pPr indent="-234950" lvl="5" marL="2400300" rtl="0" algn="l">
              <a:lnSpc>
                <a:spcPct val="90000"/>
              </a:lnSpc>
              <a:spcBef>
                <a:spcPts val="0"/>
              </a:spcBef>
              <a:spcAft>
                <a:spcPts val="0"/>
              </a:spcAft>
              <a:buClr>
                <a:schemeClr val="dk1"/>
              </a:buClr>
              <a:buSzPts val="1100"/>
              <a:buFont typeface="Corbel"/>
              <a:buChar char="■"/>
            </a:pPr>
            <a:r>
              <a:rPr lang="en-GB" sz="1700">
                <a:solidFill>
                  <a:schemeClr val="dk1"/>
                </a:solidFill>
                <a:latin typeface="Corbel"/>
                <a:ea typeface="Corbel"/>
                <a:cs typeface="Corbel"/>
                <a:sym typeface="Corbel"/>
              </a:rPr>
              <a:t>in different circumstances? </a:t>
            </a:r>
            <a:endParaRPr sz="1700">
              <a:solidFill>
                <a:schemeClr val="dk1"/>
              </a:solidFill>
              <a:latin typeface="Corbel"/>
              <a:ea typeface="Corbel"/>
              <a:cs typeface="Corbel"/>
              <a:sym typeface="Corbel"/>
            </a:endParaRPr>
          </a:p>
          <a:p>
            <a:pPr indent="-234950" lvl="5" marL="2400300" rtl="0" algn="l">
              <a:lnSpc>
                <a:spcPct val="90000"/>
              </a:lnSpc>
              <a:spcBef>
                <a:spcPts val="0"/>
              </a:spcBef>
              <a:spcAft>
                <a:spcPts val="0"/>
              </a:spcAft>
              <a:buClr>
                <a:schemeClr val="dk1"/>
              </a:buClr>
              <a:buSzPts val="1100"/>
              <a:buFont typeface="Corbel"/>
              <a:buChar char="■"/>
            </a:pPr>
            <a:r>
              <a:rPr lang="en-GB" sz="1700">
                <a:solidFill>
                  <a:schemeClr val="dk1"/>
                </a:solidFill>
                <a:latin typeface="Corbel"/>
                <a:ea typeface="Corbel"/>
                <a:cs typeface="Corbel"/>
                <a:sym typeface="Corbel"/>
              </a:rPr>
              <a:t>on a long term? </a:t>
            </a:r>
            <a:endParaRPr sz="1700">
              <a:solidFill>
                <a:schemeClr val="dk1"/>
              </a:solidFill>
              <a:latin typeface="Corbel"/>
              <a:ea typeface="Corbel"/>
              <a:cs typeface="Corbel"/>
              <a:sym typeface="Corbel"/>
            </a:endParaRPr>
          </a:p>
          <a:p>
            <a:pPr indent="-234950" lvl="5" marL="2400300" rtl="0" algn="l">
              <a:lnSpc>
                <a:spcPct val="90000"/>
              </a:lnSpc>
              <a:spcBef>
                <a:spcPts val="0"/>
              </a:spcBef>
              <a:spcAft>
                <a:spcPts val="0"/>
              </a:spcAft>
              <a:buClr>
                <a:schemeClr val="dk1"/>
              </a:buClr>
              <a:buSzPts val="1100"/>
              <a:buFont typeface="Corbel"/>
              <a:buChar char="■"/>
            </a:pPr>
            <a:r>
              <a:rPr lang="en-GB" sz="1700">
                <a:solidFill>
                  <a:schemeClr val="dk1"/>
                </a:solidFill>
                <a:latin typeface="Corbel"/>
                <a:ea typeface="Corbel"/>
                <a:cs typeface="Corbel"/>
                <a:sym typeface="Corbel"/>
              </a:rPr>
              <a:t>when there’s a high humidity?</a:t>
            </a:r>
            <a:endParaRPr sz="1700">
              <a:solidFill>
                <a:schemeClr val="dk1"/>
              </a:solidFill>
              <a:latin typeface="Corbel"/>
              <a:ea typeface="Corbel"/>
              <a:cs typeface="Corbel"/>
              <a:sym typeface="Corbel"/>
            </a:endParaRPr>
          </a:p>
          <a:p>
            <a:pPr indent="0" lvl="0" marL="2400300" rtl="0" algn="l">
              <a:lnSpc>
                <a:spcPct val="90000"/>
              </a:lnSpc>
              <a:spcBef>
                <a:spcPts val="800"/>
              </a:spcBef>
              <a:spcAft>
                <a:spcPts val="0"/>
              </a:spcAft>
              <a:buNone/>
            </a:pPr>
            <a:r>
              <a:rPr lang="en-GB" sz="1700">
                <a:solidFill>
                  <a:schemeClr val="dk1"/>
                </a:solidFill>
                <a:latin typeface="Corbel"/>
                <a:ea typeface="Corbel"/>
                <a:cs typeface="Corbel"/>
                <a:sym typeface="Corbel"/>
              </a:rPr>
              <a:t>…</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Frequency of testing your sensor?</a:t>
            </a:r>
            <a:endParaRPr b="1" sz="2300">
              <a:solidFill>
                <a:schemeClr val="dk1"/>
              </a:solidFill>
              <a:latin typeface="Corbel"/>
              <a:ea typeface="Corbel"/>
              <a:cs typeface="Corbel"/>
              <a:sym typeface="Corbel"/>
            </a:endParaRPr>
          </a:p>
          <a:p>
            <a:pPr indent="-254000" lvl="0" marL="342900" rtl="0" algn="l">
              <a:lnSpc>
                <a:spcPct val="90000"/>
              </a:lnSpc>
              <a:spcBef>
                <a:spcPts val="800"/>
              </a:spcBef>
              <a:spcAft>
                <a:spcPts val="0"/>
              </a:spcAft>
              <a:buClr>
                <a:schemeClr val="dk1"/>
              </a:buClr>
              <a:buSzPts val="1400"/>
              <a:buChar char="•"/>
            </a:pPr>
            <a:r>
              <a:rPr lang="en-GB" sz="1700">
                <a:solidFill>
                  <a:schemeClr val="dk1"/>
                </a:solidFill>
                <a:latin typeface="Corbel"/>
                <a:ea typeface="Corbel"/>
                <a:cs typeface="Corbel"/>
                <a:sym typeface="Corbel"/>
              </a:rPr>
              <a:t>Measure for at least 3 months, </a:t>
            </a:r>
            <a:endParaRPr sz="1700">
              <a:solidFill>
                <a:schemeClr val="dk1"/>
              </a:solidFill>
              <a:latin typeface="Corbel"/>
              <a:ea typeface="Corbel"/>
              <a:cs typeface="Corbel"/>
              <a:sym typeface="Corbel"/>
            </a:endParaRPr>
          </a:p>
          <a:p>
            <a:pPr indent="-254000" lvl="0" marL="342900" rtl="0" algn="l">
              <a:lnSpc>
                <a:spcPct val="90000"/>
              </a:lnSpc>
              <a:spcBef>
                <a:spcPts val="0"/>
              </a:spcBef>
              <a:spcAft>
                <a:spcPts val="0"/>
              </a:spcAft>
              <a:buClr>
                <a:schemeClr val="dk1"/>
              </a:buClr>
              <a:buSzPts val="1400"/>
              <a:buChar char="•"/>
            </a:pPr>
            <a:r>
              <a:rPr lang="en-GB" sz="1700">
                <a:solidFill>
                  <a:schemeClr val="dk1"/>
                </a:solidFill>
                <a:latin typeface="Corbel"/>
                <a:ea typeface="Corbel"/>
                <a:cs typeface="Corbel"/>
                <a:sym typeface="Corbel"/>
              </a:rPr>
              <a:t>repeat the same test after 1 year:  ‘aging of the sensor’</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Note that the meteo will impact your measurements too</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p:txBody>
      </p:sp>
      <p:sp>
        <p:nvSpPr>
          <p:cNvPr id="1274" name="Google Shape;1274;p138"/>
          <p:cNvSpPr txBox="1"/>
          <p:nvPr>
            <p:ph type="title"/>
          </p:nvPr>
        </p:nvSpPr>
        <p:spPr>
          <a:xfrm>
            <a:off x="1057507" y="247409"/>
            <a:ext cx="7029000" cy="887700"/>
          </a:xfrm>
          <a:prstGeom prst="rect">
            <a:avLst/>
          </a:prstGeom>
        </p:spPr>
        <p:txBody>
          <a:bodyPr anchorCtr="0" anchor="b" bIns="34275" lIns="68575" spcFirstLastPara="1" rIns="68575" wrap="square" tIns="34275">
            <a:normAutofit/>
          </a:bodyPr>
          <a:lstStyle/>
          <a:p>
            <a:pPr indent="0" lvl="0" marL="0" marR="0" rtl="0" algn="l">
              <a:lnSpc>
                <a:spcPct val="100000"/>
              </a:lnSpc>
              <a:spcBef>
                <a:spcPts val="0"/>
              </a:spcBef>
              <a:spcAft>
                <a:spcPts val="0"/>
              </a:spcAft>
              <a:buNone/>
            </a:pPr>
            <a:r>
              <a:rPr lang="en-GB"/>
              <a:t>I build a sensor - but does it work properly?</a:t>
            </a:r>
            <a:endParaRPr sz="21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3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1281" name="Google Shape;1281;p139"/>
          <p:cNvSpPr txBox="1"/>
          <p:nvPr/>
        </p:nvSpPr>
        <p:spPr>
          <a:xfrm>
            <a:off x="1057526" y="1354850"/>
            <a:ext cx="6798000" cy="38490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What do you measure?</a:t>
            </a:r>
            <a:endParaRPr b="1" sz="2300">
              <a:solidFill>
                <a:schemeClr val="dk1"/>
              </a:solidFill>
              <a:latin typeface="Corbel"/>
              <a:ea typeface="Corbel"/>
              <a:cs typeface="Corbel"/>
              <a:sym typeface="Corbel"/>
            </a:endParaRPr>
          </a:p>
          <a:p>
            <a:pPr indent="-273050" lvl="0" marL="34290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Particulate matter (PM) - for at least 3 months </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use your self-made sensor</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Where do you measure?</a:t>
            </a:r>
            <a:endParaRPr sz="1700">
              <a:solidFill>
                <a:schemeClr val="dk1"/>
              </a:solidFill>
              <a:latin typeface="Corbel"/>
              <a:ea typeface="Corbel"/>
              <a:cs typeface="Corbel"/>
              <a:sym typeface="Corbel"/>
            </a:endParaRPr>
          </a:p>
          <a:p>
            <a:pPr indent="-273050" lvl="0" marL="342900" marR="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To be representative you measure at a height of 2.5- </a:t>
            </a:r>
            <a:r>
              <a:rPr lang="en-GB" sz="1700">
                <a:solidFill>
                  <a:schemeClr val="dk1"/>
                </a:solidFill>
                <a:latin typeface="Corbel"/>
                <a:ea typeface="Corbel"/>
                <a:cs typeface="Corbel"/>
                <a:sym typeface="Corbel"/>
              </a:rPr>
              <a:t>4 m</a:t>
            </a:r>
            <a:r>
              <a:rPr lang="en-GB" sz="1700">
                <a:solidFill>
                  <a:schemeClr val="dk1"/>
                </a:solidFill>
                <a:latin typeface="Corbel"/>
                <a:ea typeface="Corbel"/>
                <a:cs typeface="Corbel"/>
                <a:sym typeface="Corbel"/>
              </a:rPr>
              <a:t>, this is the standard </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Then compare with a measurement on the same time measured with a reference monitor, e.g. for Flanders you can look at the VMM-website or at the data portal of the Togetherforcleanair-website.</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You can also look at models for more indication</a:t>
            </a:r>
            <a:endParaRPr sz="1700">
              <a:solidFill>
                <a:schemeClr val="dk1"/>
              </a:solidFill>
              <a:latin typeface="Corbel"/>
              <a:ea typeface="Corbel"/>
              <a:cs typeface="Corbel"/>
              <a:sym typeface="Corbel"/>
            </a:endParaRPr>
          </a:p>
          <a:p>
            <a:pPr indent="0" lvl="0" marL="342900" marR="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p:txBody>
      </p:sp>
      <p:sp>
        <p:nvSpPr>
          <p:cNvPr id="1282" name="Google Shape;1282;p139"/>
          <p:cNvSpPr txBox="1"/>
          <p:nvPr>
            <p:ph type="title"/>
          </p:nvPr>
        </p:nvSpPr>
        <p:spPr>
          <a:xfrm>
            <a:off x="1057507" y="247409"/>
            <a:ext cx="7029000" cy="887700"/>
          </a:xfrm>
          <a:prstGeom prst="rect">
            <a:avLst/>
          </a:prstGeom>
        </p:spPr>
        <p:txBody>
          <a:bodyPr anchorCtr="0" anchor="b" bIns="34275" lIns="68575" spcFirstLastPara="1" rIns="68575" wrap="square" tIns="34275">
            <a:normAutofit/>
          </a:bodyPr>
          <a:lstStyle/>
          <a:p>
            <a:pPr indent="0" lvl="0" marL="0" marR="0" rtl="0" algn="l">
              <a:lnSpc>
                <a:spcPct val="100000"/>
              </a:lnSpc>
              <a:spcBef>
                <a:spcPts val="0"/>
              </a:spcBef>
              <a:spcAft>
                <a:spcPts val="0"/>
              </a:spcAft>
              <a:buNone/>
            </a:pPr>
            <a:r>
              <a:rPr lang="en-GB"/>
              <a:t>I build a sensor - but does it work properly?</a:t>
            </a:r>
            <a:endParaRPr sz="21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4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289" name="Google Shape;1289;p140"/>
          <p:cNvSpPr txBox="1"/>
          <p:nvPr/>
        </p:nvSpPr>
        <p:spPr>
          <a:xfrm>
            <a:off x="1057519" y="1354838"/>
            <a:ext cx="6278700" cy="35607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Precision</a:t>
            </a:r>
            <a:endParaRPr b="1" sz="2300">
              <a:solidFill>
                <a:schemeClr val="dk1"/>
              </a:solidFill>
              <a:latin typeface="Corbel"/>
              <a:ea typeface="Corbel"/>
              <a:cs typeface="Corbel"/>
              <a:sym typeface="Corbel"/>
            </a:endParaRPr>
          </a:p>
          <a:p>
            <a:pPr indent="-273050" lvl="0" marL="34290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To know the precision of you sensor, you need to measure if possible with </a:t>
            </a:r>
            <a:r>
              <a:rPr lang="en-GB" sz="1700">
                <a:solidFill>
                  <a:schemeClr val="dk1"/>
                </a:solidFill>
                <a:latin typeface="Corbel"/>
                <a:ea typeface="Corbel"/>
                <a:cs typeface="Corbel"/>
                <a:sym typeface="Corbel"/>
              </a:rPr>
              <a:t>3 </a:t>
            </a:r>
            <a:r>
              <a:rPr lang="en-GB" sz="1700">
                <a:solidFill>
                  <a:schemeClr val="dk1"/>
                </a:solidFill>
                <a:latin typeface="Corbel"/>
                <a:ea typeface="Corbel"/>
                <a:cs typeface="Corbel"/>
                <a:sym typeface="Corbel"/>
              </a:rPr>
              <a:t>sensors at the same time and place.</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Are the results similar? or are there differences between the different sensors?</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T</a:t>
            </a:r>
            <a:r>
              <a:rPr lang="en-GB" sz="1700">
                <a:solidFill>
                  <a:schemeClr val="dk1"/>
                </a:solidFill>
                <a:latin typeface="Corbel"/>
                <a:ea typeface="Corbel"/>
                <a:cs typeface="Corbel"/>
                <a:sym typeface="Corbel"/>
              </a:rPr>
              <a:t>hen compare with a measurement on the same time measured with a reference monitor, e.g. for Flanders you can look  at the VMM-website or at the data portal of the Togetherforcleanair-website.</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Clr>
                <a:schemeClr val="dk2"/>
              </a:buClr>
              <a:buSzPts val="800"/>
              <a:buFont typeface="Arial"/>
              <a:buNone/>
            </a:pPr>
            <a:r>
              <a:rPr lang="en-GB" sz="1700">
                <a:solidFill>
                  <a:schemeClr val="dk1"/>
                </a:solidFill>
                <a:latin typeface="Corbel"/>
                <a:ea typeface="Corbel"/>
                <a:cs typeface="Corbel"/>
                <a:sym typeface="Corbel"/>
              </a:rPr>
              <a:t>You can also look at models for more indication</a:t>
            </a:r>
            <a:endParaRPr sz="1700">
              <a:solidFill>
                <a:schemeClr val="dk1"/>
              </a:solidFill>
              <a:latin typeface="Corbel"/>
              <a:ea typeface="Corbel"/>
              <a:cs typeface="Corbel"/>
              <a:sym typeface="Corbel"/>
            </a:endParaRPr>
          </a:p>
          <a:p>
            <a:pPr indent="0" lvl="0" marL="342900" marR="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p:txBody>
      </p:sp>
      <p:sp>
        <p:nvSpPr>
          <p:cNvPr id="1290" name="Google Shape;1290;p140"/>
          <p:cNvSpPr txBox="1"/>
          <p:nvPr>
            <p:ph type="title"/>
          </p:nvPr>
        </p:nvSpPr>
        <p:spPr>
          <a:xfrm>
            <a:off x="1057507" y="410659"/>
            <a:ext cx="7029000" cy="887700"/>
          </a:xfrm>
          <a:prstGeom prst="rect">
            <a:avLst/>
          </a:prstGeom>
        </p:spPr>
        <p:txBody>
          <a:bodyPr anchorCtr="0" anchor="b" bIns="34275" lIns="68575" spcFirstLastPara="1" rIns="68575" wrap="square" tIns="34275">
            <a:normAutofit/>
          </a:bodyPr>
          <a:lstStyle/>
          <a:p>
            <a:pPr indent="0" lvl="0" marL="0" marR="0" rtl="0" algn="l">
              <a:lnSpc>
                <a:spcPct val="100000"/>
              </a:lnSpc>
              <a:spcBef>
                <a:spcPts val="0"/>
              </a:spcBef>
              <a:spcAft>
                <a:spcPts val="0"/>
              </a:spcAft>
              <a:buNone/>
            </a:pPr>
            <a:r>
              <a:rPr lang="en-GB"/>
              <a:t>I build a sensor - but does it work properly?</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Negative episodes</a:t>
            </a:r>
            <a:endParaRPr/>
          </a:p>
        </p:txBody>
      </p:sp>
      <p:sp>
        <p:nvSpPr>
          <p:cNvPr id="520" name="Google Shape;520;p69"/>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21" name="Google Shape;521;p6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descr="Afbeeldingsresultaat" id="522" name="Google Shape;522;p69"/>
          <p:cNvPicPr preferRelativeResize="0"/>
          <p:nvPr/>
        </p:nvPicPr>
        <p:blipFill rotWithShape="1">
          <a:blip r:embed="rId3">
            <a:alphaModFix/>
          </a:blip>
          <a:srcRect b="0" l="0" r="0" t="0"/>
          <a:stretch/>
        </p:blipFill>
        <p:spPr>
          <a:xfrm>
            <a:off x="6018488" y="1221755"/>
            <a:ext cx="2068033" cy="1350000"/>
          </a:xfrm>
          <a:prstGeom prst="rect">
            <a:avLst/>
          </a:prstGeom>
          <a:noFill/>
          <a:ln>
            <a:noFill/>
          </a:ln>
        </p:spPr>
      </p:pic>
      <p:pic>
        <p:nvPicPr>
          <p:cNvPr descr="Afbeeldingsresultaat voor human air pollution" id="523" name="Google Shape;523;p69"/>
          <p:cNvPicPr preferRelativeResize="0"/>
          <p:nvPr/>
        </p:nvPicPr>
        <p:blipFill rotWithShape="1">
          <a:blip r:embed="rId4">
            <a:alphaModFix/>
          </a:blip>
          <a:srcRect b="0" l="0" r="0" t="0"/>
          <a:stretch/>
        </p:blipFill>
        <p:spPr>
          <a:xfrm>
            <a:off x="5141063" y="2571755"/>
            <a:ext cx="2945455" cy="1350000"/>
          </a:xfrm>
          <a:prstGeom prst="rect">
            <a:avLst/>
          </a:prstGeom>
          <a:noFill/>
          <a:ln>
            <a:noFill/>
          </a:ln>
        </p:spPr>
      </p:pic>
      <p:pic>
        <p:nvPicPr>
          <p:cNvPr id="524" name="Google Shape;524;p69"/>
          <p:cNvPicPr preferRelativeResize="0"/>
          <p:nvPr/>
        </p:nvPicPr>
        <p:blipFill rotWithShape="1">
          <a:blip r:embed="rId5">
            <a:alphaModFix/>
          </a:blip>
          <a:srcRect b="29418" l="0" r="51167" t="0"/>
          <a:stretch/>
        </p:blipFill>
        <p:spPr>
          <a:xfrm>
            <a:off x="1136250" y="1174500"/>
            <a:ext cx="3647213" cy="2542855"/>
          </a:xfrm>
          <a:prstGeom prst="rect">
            <a:avLst/>
          </a:prstGeom>
          <a:noFill/>
          <a:ln>
            <a:noFill/>
          </a:ln>
        </p:spPr>
      </p:pic>
      <p:sp>
        <p:nvSpPr>
          <p:cNvPr id="525" name="Google Shape;525;p69"/>
          <p:cNvSpPr txBox="1"/>
          <p:nvPr/>
        </p:nvSpPr>
        <p:spPr>
          <a:xfrm>
            <a:off x="5865544" y="4068038"/>
            <a:ext cx="2220900" cy="354000"/>
          </a:xfrm>
          <a:prstGeom prst="rect">
            <a:avLst/>
          </a:prstGeom>
          <a:solidFill>
            <a:srgbClr val="FFFF00"/>
          </a:solid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None/>
            </a:pPr>
            <a:r>
              <a:rPr b="1" lang="en-GB" sz="1400">
                <a:latin typeface="Corbel"/>
                <a:ea typeface="Corbel"/>
                <a:cs typeface="Corbel"/>
                <a:sym typeface="Corbel"/>
              </a:rPr>
              <a:t>Smog episodes</a:t>
            </a:r>
            <a:endParaRPr b="1" sz="1400">
              <a:latin typeface="Corbel"/>
              <a:ea typeface="Corbel"/>
              <a:cs typeface="Corbel"/>
              <a:sym typeface="Corbel"/>
            </a:endParaRPr>
          </a:p>
        </p:txBody>
      </p:sp>
      <p:sp>
        <p:nvSpPr>
          <p:cNvPr id="526" name="Google Shape;526;p69"/>
          <p:cNvSpPr txBox="1"/>
          <p:nvPr/>
        </p:nvSpPr>
        <p:spPr>
          <a:xfrm>
            <a:off x="1136250" y="4068038"/>
            <a:ext cx="2945400" cy="569400"/>
          </a:xfrm>
          <a:prstGeom prst="rect">
            <a:avLst/>
          </a:prstGeom>
          <a:solidFill>
            <a:srgbClr val="FFFF00"/>
          </a:solid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None/>
            </a:pPr>
            <a:r>
              <a:rPr b="1" lang="en-GB" sz="1400">
                <a:latin typeface="Corbel"/>
                <a:ea typeface="Corbel"/>
                <a:cs typeface="Corbel"/>
                <a:sym typeface="Corbel"/>
              </a:rPr>
              <a:t>Total dust London 1700-2016</a:t>
            </a:r>
            <a:endParaRPr b="1" sz="1400">
              <a:latin typeface="Corbel"/>
              <a:ea typeface="Corbel"/>
              <a:cs typeface="Corbel"/>
              <a:sym typeface="Corbel"/>
            </a:endParaRPr>
          </a:p>
          <a:p>
            <a:pPr indent="0" lvl="0" marL="0" marR="0" rtl="0" algn="l">
              <a:lnSpc>
                <a:spcPct val="100000"/>
              </a:lnSpc>
              <a:spcBef>
                <a:spcPts val="0"/>
              </a:spcBef>
              <a:spcAft>
                <a:spcPts val="0"/>
              </a:spcAft>
              <a:buNone/>
            </a:pPr>
            <a:r>
              <a:rPr b="1" lang="en-GB" sz="1400">
                <a:latin typeface="Corbel"/>
                <a:ea typeface="Corbel"/>
                <a:cs typeface="Corbel"/>
                <a:sym typeface="Corbel"/>
              </a:rPr>
              <a:t>Peak second half 19th century</a:t>
            </a:r>
            <a:endParaRPr b="1" sz="1400">
              <a:latin typeface="Corbel"/>
              <a:ea typeface="Corbel"/>
              <a:cs typeface="Corbel"/>
              <a:sym typeface="Corbe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4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297" name="Google Shape;1297;p141"/>
          <p:cNvSpPr txBox="1"/>
          <p:nvPr/>
        </p:nvSpPr>
        <p:spPr>
          <a:xfrm>
            <a:off x="1057519" y="1354838"/>
            <a:ext cx="6278700" cy="35109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Keep a logbook</a:t>
            </a:r>
            <a:endParaRPr b="1" sz="2300">
              <a:solidFill>
                <a:schemeClr val="dk1"/>
              </a:solidFill>
              <a:latin typeface="Corbel"/>
              <a:ea typeface="Corbel"/>
              <a:cs typeface="Corbel"/>
              <a:sym typeface="Corbel"/>
            </a:endParaRPr>
          </a:p>
          <a:p>
            <a:pPr indent="-273050" lvl="0" marL="34290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note the events in the environment, that are of interest</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note the state of the weather during the measurements</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are there outliers, and can you explain them?</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you need this for the interpretation of your data</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Clr>
                <a:schemeClr val="dk2"/>
              </a:buClr>
              <a:buSzPts val="800"/>
              <a:buFont typeface="Arial"/>
              <a:buNone/>
            </a:pPr>
            <a:r>
              <a:rPr b="1" lang="en-GB" sz="2300">
                <a:solidFill>
                  <a:schemeClr val="dk1"/>
                </a:solidFill>
                <a:latin typeface="Corbel"/>
                <a:ea typeface="Corbel"/>
                <a:cs typeface="Corbel"/>
                <a:sym typeface="Corbel"/>
              </a:rPr>
              <a:t>Using sensors, means also testing the sensors: </a:t>
            </a:r>
            <a:endParaRPr b="1" sz="2300">
              <a:solidFill>
                <a:schemeClr val="dk1"/>
              </a:solidFill>
              <a:latin typeface="Corbel"/>
              <a:ea typeface="Corbel"/>
              <a:cs typeface="Corbel"/>
              <a:sym typeface="Corbel"/>
            </a:endParaRPr>
          </a:p>
          <a:p>
            <a:pPr indent="-273050" lvl="0" marL="342900" marR="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tests in a lab (by laboratory / Institution/ …)</a:t>
            </a:r>
            <a:endParaRPr sz="1700">
              <a:solidFill>
                <a:schemeClr val="dk1"/>
              </a:solidFill>
              <a:latin typeface="Corbel"/>
              <a:ea typeface="Corbel"/>
              <a:cs typeface="Corbel"/>
              <a:sym typeface="Corbel"/>
            </a:endParaRPr>
          </a:p>
          <a:p>
            <a:pPr indent="-273050" lvl="0" marL="342900" marR="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test and calibrate in the field</a:t>
            </a:r>
            <a:endParaRPr sz="1700">
              <a:solidFill>
                <a:schemeClr val="dk1"/>
              </a:solidFill>
              <a:latin typeface="Corbel"/>
              <a:ea typeface="Corbel"/>
              <a:cs typeface="Corbel"/>
              <a:sym typeface="Corbel"/>
            </a:endParaRPr>
          </a:p>
          <a:p>
            <a:pPr indent="-273050" lvl="0" marL="342900" marR="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calibration while measuring</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-&gt; See Chapter 4: Data Collection Training</a:t>
            </a:r>
            <a:endParaRPr sz="1700">
              <a:solidFill>
                <a:schemeClr val="dk1"/>
              </a:solidFill>
              <a:latin typeface="Corbel"/>
              <a:ea typeface="Corbel"/>
              <a:cs typeface="Corbel"/>
              <a:sym typeface="Corbel"/>
            </a:endParaRPr>
          </a:p>
        </p:txBody>
      </p:sp>
      <p:sp>
        <p:nvSpPr>
          <p:cNvPr id="1298" name="Google Shape;1298;p141"/>
          <p:cNvSpPr txBox="1"/>
          <p:nvPr>
            <p:ph type="title"/>
          </p:nvPr>
        </p:nvSpPr>
        <p:spPr>
          <a:xfrm>
            <a:off x="1057507" y="247409"/>
            <a:ext cx="7029000" cy="887700"/>
          </a:xfrm>
          <a:prstGeom prst="rect">
            <a:avLst/>
          </a:prstGeom>
        </p:spPr>
        <p:txBody>
          <a:bodyPr anchorCtr="0" anchor="b" bIns="34275" lIns="68575" spcFirstLastPara="1" rIns="68575" wrap="square" tIns="34275">
            <a:normAutofit/>
          </a:bodyPr>
          <a:lstStyle/>
          <a:p>
            <a:pPr indent="0" lvl="0" marL="0" marR="0" rtl="0" algn="l">
              <a:lnSpc>
                <a:spcPct val="100000"/>
              </a:lnSpc>
              <a:spcBef>
                <a:spcPts val="0"/>
              </a:spcBef>
              <a:spcAft>
                <a:spcPts val="0"/>
              </a:spcAft>
              <a:buNone/>
            </a:pPr>
            <a:r>
              <a:rPr lang="en-GB"/>
              <a:t>I build a sensor - but does it work properly?</a:t>
            </a:r>
            <a:endParaRPr sz="21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142"/>
          <p:cNvSpPr txBox="1"/>
          <p:nvPr>
            <p:ph type="title"/>
          </p:nvPr>
        </p:nvSpPr>
        <p:spPr>
          <a:xfrm>
            <a:off x="987207" y="317559"/>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sensor - </a:t>
            </a:r>
            <a:r>
              <a:rPr lang="en-GB" sz="2100"/>
              <a:t>the quality of the sensor</a:t>
            </a:r>
            <a:endParaRPr sz="2100"/>
          </a:p>
          <a:p>
            <a:pPr indent="0" lvl="0" marL="0" rtl="0" algn="l">
              <a:spcBef>
                <a:spcPts val="0"/>
              </a:spcBef>
              <a:spcAft>
                <a:spcPts val="0"/>
              </a:spcAft>
              <a:buNone/>
            </a:pPr>
            <a:r>
              <a:rPr lang="en-GB" sz="2000"/>
              <a:t>Testing and calibration of sensors</a:t>
            </a:r>
            <a:endParaRPr sz="2000"/>
          </a:p>
        </p:txBody>
      </p:sp>
      <p:sp>
        <p:nvSpPr>
          <p:cNvPr id="1305" name="Google Shape;1305;p14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06" name="Google Shape;1306;p142"/>
          <p:cNvPicPr preferRelativeResize="0"/>
          <p:nvPr/>
        </p:nvPicPr>
        <p:blipFill>
          <a:blip r:embed="rId3">
            <a:alphaModFix/>
          </a:blip>
          <a:stretch>
            <a:fillRect/>
          </a:stretch>
        </p:blipFill>
        <p:spPr>
          <a:xfrm>
            <a:off x="3942863" y="1597294"/>
            <a:ext cx="4262982" cy="2467332"/>
          </a:xfrm>
          <a:prstGeom prst="rect">
            <a:avLst/>
          </a:prstGeom>
          <a:noFill/>
          <a:ln>
            <a:noFill/>
          </a:ln>
        </p:spPr>
      </p:pic>
      <p:pic>
        <p:nvPicPr>
          <p:cNvPr id="1307" name="Google Shape;1307;p142"/>
          <p:cNvPicPr preferRelativeResize="0"/>
          <p:nvPr/>
        </p:nvPicPr>
        <p:blipFill>
          <a:blip r:embed="rId4">
            <a:alphaModFix/>
          </a:blip>
          <a:stretch>
            <a:fillRect/>
          </a:stretch>
        </p:blipFill>
        <p:spPr>
          <a:xfrm>
            <a:off x="1319813" y="1788619"/>
            <a:ext cx="2979826" cy="2030026"/>
          </a:xfrm>
          <a:prstGeom prst="rect">
            <a:avLst/>
          </a:prstGeom>
          <a:noFill/>
          <a:ln>
            <a:noFill/>
          </a:ln>
        </p:spPr>
      </p:pic>
      <p:pic>
        <p:nvPicPr>
          <p:cNvPr id="1308" name="Google Shape;1308;p142"/>
          <p:cNvPicPr preferRelativeResize="0"/>
          <p:nvPr/>
        </p:nvPicPr>
        <p:blipFill>
          <a:blip r:embed="rId5">
            <a:alphaModFix/>
          </a:blip>
          <a:stretch>
            <a:fillRect/>
          </a:stretch>
        </p:blipFill>
        <p:spPr>
          <a:xfrm>
            <a:off x="3147901" y="2672044"/>
            <a:ext cx="2603775" cy="2247994"/>
          </a:xfrm>
          <a:prstGeom prst="rect">
            <a:avLst/>
          </a:prstGeom>
          <a:noFill/>
          <a:ln>
            <a:noFill/>
          </a:ln>
        </p:spPr>
      </p:pic>
      <p:sp>
        <p:nvSpPr>
          <p:cNvPr id="1309" name="Google Shape;1309;p142"/>
          <p:cNvSpPr txBox="1"/>
          <p:nvPr/>
        </p:nvSpPr>
        <p:spPr>
          <a:xfrm>
            <a:off x="1416469" y="1155281"/>
            <a:ext cx="5645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i="1" lang="en-GB" sz="1100">
                <a:latin typeface="Corbel"/>
                <a:ea typeface="Corbel"/>
                <a:cs typeface="Corbel"/>
                <a:sym typeface="Corbel"/>
              </a:rPr>
              <a:t>Create a web environment where everybody can be part of</a:t>
            </a:r>
            <a:endParaRPr b="1" i="1" sz="1100">
              <a:latin typeface="Corbel"/>
              <a:ea typeface="Corbel"/>
              <a:cs typeface="Corbel"/>
              <a:sym typeface="Corbe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4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experiments in schools</a:t>
            </a:r>
            <a:endParaRPr/>
          </a:p>
        </p:txBody>
      </p:sp>
      <p:sp>
        <p:nvSpPr>
          <p:cNvPr id="1316" name="Google Shape;1316;p143"/>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Toddlers are counting cars and bikes in the street</a:t>
            </a:r>
            <a:endParaRPr/>
          </a:p>
          <a:p>
            <a:pPr indent="0" lvl="0" marL="0" rtl="0" algn="l">
              <a:spcBef>
                <a:spcPts val="800"/>
              </a:spcBef>
              <a:spcAft>
                <a:spcPts val="0"/>
              </a:spcAft>
              <a:buNone/>
            </a:pPr>
            <a:r>
              <a:rPr lang="en-GB"/>
              <a:t>Primary school children are building measuring systems to measure air quality</a:t>
            </a:r>
            <a:endParaRPr/>
          </a:p>
        </p:txBody>
      </p:sp>
      <p:sp>
        <p:nvSpPr>
          <p:cNvPr id="1317" name="Google Shape;1317;p14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18" name="Google Shape;1318;p143"/>
          <p:cNvPicPr preferRelativeResize="0"/>
          <p:nvPr/>
        </p:nvPicPr>
        <p:blipFill>
          <a:blip r:embed="rId3">
            <a:alphaModFix/>
          </a:blip>
          <a:stretch>
            <a:fillRect/>
          </a:stretch>
        </p:blipFill>
        <p:spPr>
          <a:xfrm>
            <a:off x="5057775" y="2003808"/>
            <a:ext cx="2643188" cy="1789513"/>
          </a:xfrm>
          <a:prstGeom prst="rect">
            <a:avLst/>
          </a:prstGeom>
          <a:noFill/>
          <a:ln>
            <a:noFill/>
          </a:ln>
        </p:spPr>
      </p:pic>
      <p:pic>
        <p:nvPicPr>
          <p:cNvPr id="1319" name="Google Shape;1319;p143"/>
          <p:cNvPicPr preferRelativeResize="0"/>
          <p:nvPr/>
        </p:nvPicPr>
        <p:blipFill>
          <a:blip r:embed="rId4">
            <a:alphaModFix/>
          </a:blip>
          <a:stretch>
            <a:fillRect/>
          </a:stretch>
        </p:blipFill>
        <p:spPr>
          <a:xfrm>
            <a:off x="728662" y="2386013"/>
            <a:ext cx="4122402" cy="232886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14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experiments in schools</a:t>
            </a:r>
            <a:endParaRPr/>
          </a:p>
        </p:txBody>
      </p:sp>
      <p:sp>
        <p:nvSpPr>
          <p:cNvPr id="1326" name="Google Shape;1326;p144"/>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Instead of taking the bus (like they did before), schoolchildren now are moving safely </a:t>
            </a:r>
            <a:r>
              <a:rPr lang="en-GB"/>
              <a:t>with steps to go swimming</a:t>
            </a:r>
            <a:r>
              <a:rPr lang="en-GB"/>
              <a:t> ! This is healthier and better for the environment!</a:t>
            </a:r>
            <a:endParaRPr/>
          </a:p>
          <a:p>
            <a:pPr indent="0" lvl="0" marL="0" rtl="0" algn="l">
              <a:spcBef>
                <a:spcPts val="800"/>
              </a:spcBef>
              <a:spcAft>
                <a:spcPts val="0"/>
              </a:spcAft>
              <a:buNone/>
            </a:pPr>
            <a:r>
              <a:t/>
            </a:r>
            <a:endParaRPr/>
          </a:p>
        </p:txBody>
      </p:sp>
      <p:sp>
        <p:nvSpPr>
          <p:cNvPr id="1327" name="Google Shape;1327;p14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28" name="Google Shape;1328;p144"/>
          <p:cNvPicPr preferRelativeResize="0"/>
          <p:nvPr/>
        </p:nvPicPr>
        <p:blipFill>
          <a:blip r:embed="rId3">
            <a:alphaModFix/>
          </a:blip>
          <a:stretch>
            <a:fillRect/>
          </a:stretch>
        </p:blipFill>
        <p:spPr>
          <a:xfrm>
            <a:off x="1136250" y="2015644"/>
            <a:ext cx="5674874" cy="281881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45"/>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experiments in schools</a:t>
            </a:r>
            <a:endParaRPr/>
          </a:p>
        </p:txBody>
      </p:sp>
      <p:sp>
        <p:nvSpPr>
          <p:cNvPr id="1335" name="Google Shape;1335;p145"/>
          <p:cNvSpPr txBox="1"/>
          <p:nvPr>
            <p:ph idx="1" type="body"/>
          </p:nvPr>
        </p:nvSpPr>
        <p:spPr>
          <a:xfrm>
            <a:off x="700313" y="1094681"/>
            <a:ext cx="7386300" cy="3545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Searching for safer and healthier bike routes</a:t>
            </a:r>
            <a:endParaRPr/>
          </a:p>
          <a:p>
            <a:pPr indent="0" lvl="0" marL="0" rtl="0" algn="l">
              <a:spcBef>
                <a:spcPts val="800"/>
              </a:spcBef>
              <a:spcAft>
                <a:spcPts val="0"/>
              </a:spcAft>
              <a:buNone/>
            </a:pPr>
            <a:r>
              <a:t/>
            </a:r>
            <a:endParaRPr/>
          </a:p>
        </p:txBody>
      </p:sp>
      <p:sp>
        <p:nvSpPr>
          <p:cNvPr id="1336" name="Google Shape;1336;p14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37" name="Google Shape;1337;p145"/>
          <p:cNvPicPr preferRelativeResize="0"/>
          <p:nvPr/>
        </p:nvPicPr>
        <p:blipFill>
          <a:blip r:embed="rId3">
            <a:alphaModFix/>
          </a:blip>
          <a:stretch>
            <a:fillRect/>
          </a:stretch>
        </p:blipFill>
        <p:spPr>
          <a:xfrm>
            <a:off x="700314" y="1408519"/>
            <a:ext cx="7386298" cy="346544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46"/>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experiments in schools</a:t>
            </a:r>
            <a:endParaRPr/>
          </a:p>
          <a:p>
            <a:pPr indent="0" lvl="0" marL="0" rtl="0" algn="l">
              <a:spcBef>
                <a:spcPts val="0"/>
              </a:spcBef>
              <a:spcAft>
                <a:spcPts val="0"/>
              </a:spcAft>
              <a:buNone/>
            </a:pPr>
            <a:r>
              <a:rPr lang="en-GB"/>
              <a:t>Outdoor teaching</a:t>
            </a:r>
            <a:endParaRPr/>
          </a:p>
        </p:txBody>
      </p:sp>
      <p:sp>
        <p:nvSpPr>
          <p:cNvPr id="1344" name="Google Shape;1344;p146"/>
          <p:cNvSpPr txBox="1"/>
          <p:nvPr>
            <p:ph idx="1" type="body"/>
          </p:nvPr>
        </p:nvSpPr>
        <p:spPr>
          <a:xfrm>
            <a:off x="700313" y="1094681"/>
            <a:ext cx="7386300" cy="3545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1345" name="Google Shape;1345;p146"/>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46" name="Google Shape;1346;p146"/>
          <p:cNvPicPr preferRelativeResize="0"/>
          <p:nvPr/>
        </p:nvPicPr>
        <p:blipFill>
          <a:blip r:embed="rId3">
            <a:alphaModFix/>
          </a:blip>
          <a:stretch>
            <a:fillRect/>
          </a:stretch>
        </p:blipFill>
        <p:spPr>
          <a:xfrm>
            <a:off x="1700213" y="1355663"/>
            <a:ext cx="5536405" cy="27734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47"/>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t/>
            </a:r>
            <a:endParaRPr/>
          </a:p>
          <a:p>
            <a:pPr indent="0" lvl="0" marL="0" rtl="0" algn="l">
              <a:spcBef>
                <a:spcPts val="0"/>
              </a:spcBef>
              <a:spcAft>
                <a:spcPts val="0"/>
              </a:spcAft>
              <a:buClr>
                <a:schemeClr val="dk2"/>
              </a:buClr>
              <a:buSzPts val="800"/>
              <a:buFont typeface="Arial"/>
              <a:buNone/>
            </a:pPr>
            <a:r>
              <a:rPr lang="en-GB"/>
              <a:t>Car-free street when school starts/ends</a:t>
            </a:r>
            <a:endParaRPr/>
          </a:p>
        </p:txBody>
      </p:sp>
      <p:sp>
        <p:nvSpPr>
          <p:cNvPr id="1353" name="Google Shape;1353;p147"/>
          <p:cNvSpPr txBox="1"/>
          <p:nvPr>
            <p:ph idx="1" type="body"/>
          </p:nvPr>
        </p:nvSpPr>
        <p:spPr>
          <a:xfrm>
            <a:off x="700313" y="1094681"/>
            <a:ext cx="7386300" cy="3545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1354" name="Google Shape;1354;p147"/>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55" name="Google Shape;1355;p147"/>
          <p:cNvPicPr preferRelativeResize="0"/>
          <p:nvPr/>
        </p:nvPicPr>
        <p:blipFill>
          <a:blip r:embed="rId3">
            <a:alphaModFix/>
          </a:blip>
          <a:stretch>
            <a:fillRect/>
          </a:stretch>
        </p:blipFill>
        <p:spPr>
          <a:xfrm>
            <a:off x="2157413" y="1519350"/>
            <a:ext cx="6200775" cy="270260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14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Citizen Science</a:t>
            </a:r>
            <a:endParaRPr/>
          </a:p>
          <a:p>
            <a:pPr indent="0" lvl="0" marL="0" rtl="0" algn="l">
              <a:spcBef>
                <a:spcPts val="0"/>
              </a:spcBef>
              <a:spcAft>
                <a:spcPts val="0"/>
              </a:spcAft>
              <a:buNone/>
            </a:pPr>
            <a:r>
              <a:rPr lang="en-GB"/>
              <a:t>How to measure particulate matter / CO2 / NO2</a:t>
            </a:r>
            <a:endParaRPr/>
          </a:p>
        </p:txBody>
      </p:sp>
      <p:sp>
        <p:nvSpPr>
          <p:cNvPr id="1362" name="Google Shape;1362;p148"/>
          <p:cNvSpPr txBox="1"/>
          <p:nvPr>
            <p:ph idx="1" type="body"/>
          </p:nvPr>
        </p:nvSpPr>
        <p:spPr>
          <a:xfrm>
            <a:off x="943219" y="1197656"/>
            <a:ext cx="7657800" cy="3699600"/>
          </a:xfrm>
          <a:prstGeom prst="rect">
            <a:avLst/>
          </a:prstGeom>
        </p:spPr>
        <p:txBody>
          <a:bodyPr anchorCtr="0" anchor="t" bIns="34275" lIns="68575" spcFirstLastPara="1" rIns="68575" wrap="square" tIns="34275">
            <a:normAutofit fontScale="92500" lnSpcReduction="10000"/>
          </a:bodyPr>
          <a:lstStyle/>
          <a:p>
            <a:pPr indent="0" lvl="0" marL="0" rtl="0" algn="l">
              <a:spcBef>
                <a:spcPts val="800"/>
              </a:spcBef>
              <a:spcAft>
                <a:spcPts val="0"/>
              </a:spcAft>
              <a:buNone/>
            </a:pPr>
            <a:r>
              <a:t/>
            </a:r>
            <a:endParaRPr/>
          </a:p>
          <a:p>
            <a:pPr indent="0" lvl="0" marL="0" rtl="0" algn="l">
              <a:spcBef>
                <a:spcPts val="800"/>
              </a:spcBef>
              <a:spcAft>
                <a:spcPts val="0"/>
              </a:spcAft>
              <a:buNone/>
            </a:pPr>
            <a:r>
              <a:rPr lang="en-GB"/>
              <a:t>Examples of projects done by citizens:</a:t>
            </a:r>
            <a:endParaRPr/>
          </a:p>
          <a:p>
            <a:pPr indent="0" lvl="0" marL="0" rtl="0" algn="l">
              <a:spcBef>
                <a:spcPts val="800"/>
              </a:spcBef>
              <a:spcAft>
                <a:spcPts val="0"/>
              </a:spcAft>
              <a:buNone/>
            </a:pPr>
            <a:r>
              <a:t/>
            </a:r>
            <a:endParaRPr/>
          </a:p>
          <a:p>
            <a:pPr indent="-264953" lvl="0" marL="342900" rtl="0" algn="l">
              <a:spcBef>
                <a:spcPts val="800"/>
              </a:spcBef>
              <a:spcAft>
                <a:spcPts val="0"/>
              </a:spcAft>
              <a:buSzPct val="85000"/>
              <a:buChar char="-"/>
            </a:pPr>
            <a:r>
              <a:rPr lang="en-GB" sz="2000"/>
              <a:t>Citizens measured the air quality in the neighbourhood of a harbor</a:t>
            </a:r>
            <a:endParaRPr baseline="-25000" sz="2000"/>
          </a:p>
          <a:p>
            <a:pPr indent="0" lvl="0" marL="0" rtl="0" algn="l">
              <a:spcBef>
                <a:spcPts val="800"/>
              </a:spcBef>
              <a:spcAft>
                <a:spcPts val="0"/>
              </a:spcAft>
              <a:buNone/>
            </a:pPr>
            <a:r>
              <a:t/>
            </a:r>
            <a:endParaRPr sz="2000"/>
          </a:p>
          <a:p>
            <a:pPr indent="-264953" lvl="0" marL="342900" rtl="0" algn="l">
              <a:spcBef>
                <a:spcPts val="800"/>
              </a:spcBef>
              <a:spcAft>
                <a:spcPts val="0"/>
              </a:spcAft>
              <a:buSzPct val="85000"/>
              <a:buChar char="-"/>
            </a:pPr>
            <a:r>
              <a:rPr lang="en-GB" sz="2000"/>
              <a:t>Citizens measured the air quality in buildings in function of the height</a:t>
            </a:r>
            <a:endParaRPr sz="2000"/>
          </a:p>
          <a:p>
            <a:pPr indent="0" lvl="0" marL="0" rtl="0" algn="l">
              <a:spcBef>
                <a:spcPts val="800"/>
              </a:spcBef>
              <a:spcAft>
                <a:spcPts val="0"/>
              </a:spcAft>
              <a:buNone/>
            </a:pPr>
            <a:r>
              <a:t/>
            </a:r>
            <a:endParaRPr sz="2000"/>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1363" name="Google Shape;1363;p14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1364" name="Google Shape;1364;p148"/>
          <p:cNvSpPr txBox="1"/>
          <p:nvPr/>
        </p:nvSpPr>
        <p:spPr>
          <a:xfrm>
            <a:off x="657225" y="3829050"/>
            <a:ext cx="79440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GB" sz="2800">
                <a:latin typeface="Corbel"/>
                <a:ea typeface="Corbel"/>
                <a:cs typeface="Corbel"/>
                <a:sym typeface="Corbel"/>
              </a:rPr>
              <a:t>INDOOR VERSUS OUTDOOR MEASUREMENTS</a:t>
            </a:r>
            <a:endParaRPr b="1" sz="2800">
              <a:latin typeface="Corbel"/>
              <a:ea typeface="Corbel"/>
              <a:cs typeface="Corbel"/>
              <a:sym typeface="Corbel"/>
            </a:endParaRPr>
          </a:p>
        </p:txBody>
      </p:sp>
      <p:cxnSp>
        <p:nvCxnSpPr>
          <p:cNvPr id="1365" name="Google Shape;1365;p148"/>
          <p:cNvCxnSpPr/>
          <p:nvPr/>
        </p:nvCxnSpPr>
        <p:spPr>
          <a:xfrm flipH="1" rot="10800000">
            <a:off x="5153550" y="2350706"/>
            <a:ext cx="1044600" cy="1567200"/>
          </a:xfrm>
          <a:prstGeom prst="straightConnector1">
            <a:avLst/>
          </a:prstGeom>
          <a:noFill/>
          <a:ln cap="flat" cmpd="sng" w="9525">
            <a:solidFill>
              <a:schemeClr val="dk2"/>
            </a:solidFill>
            <a:prstDash val="solid"/>
            <a:round/>
            <a:headEnd len="med" w="med" type="none"/>
            <a:tailEnd len="med" w="med" type="triangle"/>
          </a:ln>
        </p:spPr>
      </p:cxnSp>
      <p:cxnSp>
        <p:nvCxnSpPr>
          <p:cNvPr id="1366" name="Google Shape;1366;p148"/>
          <p:cNvCxnSpPr/>
          <p:nvPr/>
        </p:nvCxnSpPr>
        <p:spPr>
          <a:xfrm flipH="1" rot="10800000">
            <a:off x="1942650" y="3033806"/>
            <a:ext cx="2939700" cy="884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4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Mobile measurements</a:t>
            </a:r>
            <a:endParaRPr/>
          </a:p>
        </p:txBody>
      </p:sp>
      <p:sp>
        <p:nvSpPr>
          <p:cNvPr id="1372" name="Google Shape;1372;p149"/>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1000"/>
              </a:spcBef>
              <a:spcAft>
                <a:spcPts val="0"/>
              </a:spcAft>
              <a:buClr>
                <a:schemeClr val="dk2"/>
              </a:buClr>
              <a:buSzPts val="1100"/>
              <a:buFont typeface="Arial"/>
              <a:buNone/>
            </a:pPr>
            <a:r>
              <a:rPr lang="en-GB" sz="2200">
                <a:solidFill>
                  <a:srgbClr val="9ABB5F"/>
                </a:solidFill>
                <a:latin typeface="Arial"/>
                <a:ea typeface="Arial"/>
                <a:cs typeface="Arial"/>
                <a:sym typeface="Arial"/>
              </a:rPr>
              <a:t>•</a:t>
            </a:r>
            <a:r>
              <a:rPr lang="en-GB" sz="2200">
                <a:solidFill>
                  <a:schemeClr val="dk2"/>
                </a:solidFill>
                <a:latin typeface="Calibri"/>
                <a:ea typeface="Calibri"/>
                <a:cs typeface="Calibri"/>
                <a:sym typeface="Calibri"/>
              </a:rPr>
              <a:t>Urban air quality =&gt; large temporal and spatial variability</a:t>
            </a:r>
            <a:endParaRPr sz="2200">
              <a:solidFill>
                <a:schemeClr val="dk2"/>
              </a:solidFill>
              <a:latin typeface="Calibri"/>
              <a:ea typeface="Calibri"/>
              <a:cs typeface="Calibri"/>
              <a:sym typeface="Calibri"/>
            </a:endParaRPr>
          </a:p>
          <a:p>
            <a:pPr indent="0" lvl="0" marL="0" rtl="0" algn="l">
              <a:spcBef>
                <a:spcPts val="1000"/>
              </a:spcBef>
              <a:spcAft>
                <a:spcPts val="0"/>
              </a:spcAft>
              <a:buClr>
                <a:schemeClr val="dk2"/>
              </a:buClr>
              <a:buSzPts val="1100"/>
              <a:buFont typeface="Arial"/>
              <a:buNone/>
            </a:pPr>
            <a:r>
              <a:rPr lang="en-GB" sz="2200">
                <a:solidFill>
                  <a:srgbClr val="9ABB5F"/>
                </a:solidFill>
                <a:latin typeface="Arial"/>
                <a:ea typeface="Arial"/>
                <a:cs typeface="Arial"/>
                <a:sym typeface="Arial"/>
              </a:rPr>
              <a:t>•</a:t>
            </a:r>
            <a:r>
              <a:rPr lang="en-GB" sz="2200">
                <a:solidFill>
                  <a:schemeClr val="dk2"/>
                </a:solidFill>
                <a:latin typeface="Calibri"/>
                <a:ea typeface="Calibri"/>
                <a:cs typeface="Calibri"/>
                <a:sym typeface="Calibri"/>
              </a:rPr>
              <a:t>Spatio-temporal data =&gt; limited temporal resolution</a:t>
            </a:r>
            <a:endParaRPr sz="2200">
              <a:solidFill>
                <a:schemeClr val="dk2"/>
              </a:solidFill>
              <a:latin typeface="Calibri"/>
              <a:ea typeface="Calibri"/>
              <a:cs typeface="Calibri"/>
              <a:sym typeface="Calibri"/>
            </a:endParaRPr>
          </a:p>
          <a:p>
            <a:pPr indent="0" lvl="0" marL="0" rtl="0" algn="l">
              <a:spcBef>
                <a:spcPts val="1000"/>
              </a:spcBef>
              <a:spcAft>
                <a:spcPts val="0"/>
              </a:spcAft>
              <a:buClr>
                <a:schemeClr val="dk2"/>
              </a:buClr>
              <a:buSzPts val="1100"/>
              <a:buFont typeface="Arial"/>
              <a:buNone/>
            </a:pPr>
            <a:r>
              <a:rPr lang="en-GB" sz="2200">
                <a:solidFill>
                  <a:srgbClr val="9ABB5F"/>
                </a:solidFill>
                <a:latin typeface="Arial"/>
                <a:ea typeface="Arial"/>
                <a:cs typeface="Arial"/>
                <a:sym typeface="Arial"/>
              </a:rPr>
              <a:t>•</a:t>
            </a:r>
            <a:r>
              <a:rPr lang="en-GB" sz="2200">
                <a:solidFill>
                  <a:schemeClr val="dk2"/>
                </a:solidFill>
                <a:latin typeface="Calibri"/>
                <a:ea typeface="Calibri"/>
                <a:cs typeface="Calibri"/>
                <a:sym typeface="Calibri"/>
              </a:rPr>
              <a:t>Repetitions are needed</a:t>
            </a:r>
            <a:endParaRPr sz="2200">
              <a:solidFill>
                <a:schemeClr val="dk2"/>
              </a:solidFill>
              <a:latin typeface="Calibri"/>
              <a:ea typeface="Calibri"/>
              <a:cs typeface="Calibri"/>
              <a:sym typeface="Calibri"/>
            </a:endParaRPr>
          </a:p>
          <a:p>
            <a:pPr indent="0" lvl="0" marL="0" rtl="0" algn="l">
              <a:spcBef>
                <a:spcPts val="800"/>
              </a:spcBef>
              <a:spcAft>
                <a:spcPts val="0"/>
              </a:spcAft>
              <a:buNone/>
            </a:pPr>
            <a:r>
              <a:rPr lang="en-GB"/>
              <a:t> </a:t>
            </a:r>
            <a:endParaRPr/>
          </a:p>
        </p:txBody>
      </p:sp>
      <p:pic>
        <p:nvPicPr>
          <p:cNvPr id="1373" name="Google Shape;1373;p149"/>
          <p:cNvPicPr preferRelativeResize="0"/>
          <p:nvPr/>
        </p:nvPicPr>
        <p:blipFill>
          <a:blip r:embed="rId3">
            <a:alphaModFix/>
          </a:blip>
          <a:stretch>
            <a:fillRect/>
          </a:stretch>
        </p:blipFill>
        <p:spPr>
          <a:xfrm>
            <a:off x="245487" y="2289051"/>
            <a:ext cx="8653024" cy="2036325"/>
          </a:xfrm>
          <a:prstGeom prst="rect">
            <a:avLst/>
          </a:prstGeom>
          <a:noFill/>
          <a:ln>
            <a:noFill/>
          </a:ln>
        </p:spPr>
      </p:pic>
      <p:pic>
        <p:nvPicPr>
          <p:cNvPr id="1374" name="Google Shape;1374;p149"/>
          <p:cNvPicPr preferRelativeResize="0"/>
          <p:nvPr/>
        </p:nvPicPr>
        <p:blipFill>
          <a:blip r:embed="rId4">
            <a:alphaModFix/>
          </a:blip>
          <a:stretch>
            <a:fillRect/>
          </a:stretch>
        </p:blipFill>
        <p:spPr>
          <a:xfrm>
            <a:off x="1181547" y="4394097"/>
            <a:ext cx="4432150" cy="749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15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Mobile measurements</a:t>
            </a:r>
            <a:endParaRPr/>
          </a:p>
        </p:txBody>
      </p:sp>
      <p:sp>
        <p:nvSpPr>
          <p:cNvPr id="1380" name="Google Shape;1380;p150"/>
          <p:cNvSpPr txBox="1"/>
          <p:nvPr>
            <p:ph idx="1" type="body"/>
          </p:nvPr>
        </p:nvSpPr>
        <p:spPr>
          <a:xfrm>
            <a:off x="613325" y="1094775"/>
            <a:ext cx="6447300" cy="3787500"/>
          </a:xfrm>
          <a:prstGeom prst="rect">
            <a:avLst/>
          </a:prstGeom>
        </p:spPr>
        <p:txBody>
          <a:bodyPr anchorCtr="0" anchor="t" bIns="34275" lIns="68575" spcFirstLastPara="1" rIns="68575" wrap="square" tIns="34275">
            <a:normAutofit fontScale="92500" lnSpcReduction="20000"/>
          </a:bodyPr>
          <a:lstStyle/>
          <a:p>
            <a:pPr indent="0" lvl="0" marL="0" rtl="0" algn="l">
              <a:spcBef>
                <a:spcPts val="1000"/>
              </a:spcBef>
              <a:spcAft>
                <a:spcPts val="0"/>
              </a:spcAft>
              <a:buClr>
                <a:schemeClr val="dk2"/>
              </a:buClr>
              <a:buSzPct val="45833"/>
              <a:buFont typeface="Arial"/>
              <a:buNone/>
            </a:pPr>
            <a:r>
              <a:rPr lang="en-GB" sz="2400">
                <a:solidFill>
                  <a:srgbClr val="9ABB5F"/>
                </a:solidFill>
                <a:latin typeface="Arial"/>
                <a:ea typeface="Arial"/>
                <a:cs typeface="Arial"/>
                <a:sym typeface="Arial"/>
              </a:rPr>
              <a:t>•</a:t>
            </a:r>
            <a:r>
              <a:rPr lang="en-GB" sz="2400">
                <a:solidFill>
                  <a:srgbClr val="1E7DAE"/>
                </a:solidFill>
                <a:latin typeface="Arial"/>
                <a:ea typeface="Arial"/>
                <a:cs typeface="Arial"/>
                <a:sym typeface="Arial"/>
              </a:rPr>
              <a:t>air</a:t>
            </a:r>
            <a:r>
              <a:rPr lang="en-GB" sz="2400">
                <a:solidFill>
                  <a:srgbClr val="92D050"/>
                </a:solidFill>
                <a:latin typeface="Arial"/>
                <a:ea typeface="Arial"/>
                <a:cs typeface="Arial"/>
                <a:sym typeface="Arial"/>
              </a:rPr>
              <a:t>Q</a:t>
            </a:r>
            <a:r>
              <a:rPr lang="en-GB" sz="2400">
                <a:solidFill>
                  <a:srgbClr val="1E7DAE"/>
                </a:solidFill>
                <a:latin typeface="Arial"/>
                <a:ea typeface="Arial"/>
                <a:cs typeface="Arial"/>
                <a:sym typeface="Arial"/>
              </a:rPr>
              <a:t>map</a:t>
            </a:r>
            <a:r>
              <a:rPr lang="en-GB" sz="2400">
                <a:solidFill>
                  <a:schemeClr val="dk2"/>
                </a:solidFill>
                <a:latin typeface="Calibri"/>
                <a:ea typeface="Calibri"/>
                <a:cs typeface="Calibri"/>
                <a:sym typeface="Calibri"/>
              </a:rPr>
              <a:t>: a tool to collect mobile </a:t>
            </a:r>
            <a:r>
              <a:rPr b="1" lang="en-GB" sz="2400">
                <a:solidFill>
                  <a:schemeClr val="dk2"/>
                </a:solidFill>
                <a:latin typeface="Calibri"/>
                <a:ea typeface="Calibri"/>
                <a:cs typeface="Calibri"/>
                <a:sym typeface="Calibri"/>
              </a:rPr>
              <a:t>BC measurements </a:t>
            </a:r>
            <a:r>
              <a:rPr lang="en-GB" sz="2400">
                <a:solidFill>
                  <a:schemeClr val="dk2"/>
                </a:solidFill>
                <a:latin typeface="Calibri"/>
                <a:ea typeface="Calibri"/>
                <a:cs typeface="Calibri"/>
                <a:sym typeface="Calibri"/>
              </a:rPr>
              <a:t>and process them into </a:t>
            </a:r>
            <a:r>
              <a:rPr b="1" lang="en-GB" sz="2400">
                <a:solidFill>
                  <a:schemeClr val="dk2"/>
                </a:solidFill>
                <a:latin typeface="Calibri"/>
                <a:ea typeface="Calibri"/>
                <a:cs typeface="Calibri"/>
                <a:sym typeface="Calibri"/>
              </a:rPr>
              <a:t>street-level BC maps</a:t>
            </a:r>
            <a:r>
              <a:rPr lang="en-GB" sz="2400">
                <a:solidFill>
                  <a:schemeClr val="dk2"/>
                </a:solidFill>
                <a:latin typeface="Calibri"/>
                <a:ea typeface="Calibri"/>
                <a:cs typeface="Calibri"/>
                <a:sym typeface="Calibri"/>
              </a:rPr>
              <a:t>.</a:t>
            </a:r>
            <a:endParaRPr sz="2400">
              <a:solidFill>
                <a:schemeClr val="dk2"/>
              </a:solidFill>
              <a:latin typeface="Calibri"/>
              <a:ea typeface="Calibri"/>
              <a:cs typeface="Calibri"/>
              <a:sym typeface="Calibri"/>
            </a:endParaRPr>
          </a:p>
          <a:p>
            <a:pPr indent="0" lvl="0" marL="0" rtl="0" algn="l">
              <a:spcBef>
                <a:spcPts val="1000"/>
              </a:spcBef>
              <a:spcAft>
                <a:spcPts val="0"/>
              </a:spcAft>
              <a:buClr>
                <a:schemeClr val="dk2"/>
              </a:buClr>
              <a:buSzPct val="45833"/>
              <a:buFont typeface="Arial"/>
              <a:buNone/>
            </a:pPr>
            <a:r>
              <a:rPr lang="en-GB" sz="2400">
                <a:solidFill>
                  <a:schemeClr val="dk2"/>
                </a:solidFill>
                <a:latin typeface="Calibri"/>
                <a:ea typeface="Calibri"/>
                <a:cs typeface="Calibri"/>
                <a:sym typeface="Calibri"/>
              </a:rPr>
              <a:t> </a:t>
            </a:r>
            <a:endParaRPr sz="2400">
              <a:solidFill>
                <a:schemeClr val="dk2"/>
              </a:solidFill>
              <a:latin typeface="Calibri"/>
              <a:ea typeface="Calibri"/>
              <a:cs typeface="Calibri"/>
              <a:sym typeface="Calibri"/>
            </a:endParaRPr>
          </a:p>
          <a:p>
            <a:pPr indent="0" lvl="0" marL="0" rtl="0" algn="l">
              <a:spcBef>
                <a:spcPts val="1000"/>
              </a:spcBef>
              <a:spcAft>
                <a:spcPts val="0"/>
              </a:spcAft>
              <a:buClr>
                <a:schemeClr val="dk2"/>
              </a:buClr>
              <a:buSzPct val="45833"/>
              <a:buFont typeface="Arial"/>
              <a:buNone/>
            </a:pPr>
            <a:r>
              <a:rPr lang="en-GB" sz="2400">
                <a:solidFill>
                  <a:srgbClr val="9ABB5F"/>
                </a:solidFill>
                <a:latin typeface="Arial"/>
                <a:ea typeface="Arial"/>
                <a:cs typeface="Arial"/>
                <a:sym typeface="Arial"/>
              </a:rPr>
              <a:t>•</a:t>
            </a:r>
            <a:r>
              <a:rPr lang="en-GB" sz="2400">
                <a:solidFill>
                  <a:schemeClr val="dk2"/>
                </a:solidFill>
                <a:latin typeface="Calibri"/>
                <a:ea typeface="Calibri"/>
                <a:cs typeface="Calibri"/>
                <a:sym typeface="Calibri"/>
              </a:rPr>
              <a:t>It contains:</a:t>
            </a:r>
            <a:endParaRPr sz="2400">
              <a:solidFill>
                <a:schemeClr val="dk2"/>
              </a:solidFill>
              <a:latin typeface="Calibri"/>
              <a:ea typeface="Calibri"/>
              <a:cs typeface="Calibri"/>
              <a:sym typeface="Calibri"/>
            </a:endParaRPr>
          </a:p>
          <a:p>
            <a:pPr indent="0" lvl="0" marL="0" rtl="0" algn="l">
              <a:spcBef>
                <a:spcPts val="500"/>
              </a:spcBef>
              <a:spcAft>
                <a:spcPts val="0"/>
              </a:spcAft>
              <a:buClr>
                <a:schemeClr val="dk2"/>
              </a:buClr>
              <a:buSzPct val="61111"/>
              <a:buFont typeface="Arial"/>
              <a:buNone/>
            </a:pPr>
            <a:r>
              <a:rPr lang="en-GB" sz="1800">
                <a:solidFill>
                  <a:srgbClr val="9ABB5F"/>
                </a:solidFill>
                <a:latin typeface="Arial"/>
                <a:ea typeface="Arial"/>
                <a:cs typeface="Arial"/>
                <a:sym typeface="Arial"/>
              </a:rPr>
              <a:t>1.</a:t>
            </a:r>
            <a:r>
              <a:rPr lang="en-GB" sz="1800">
                <a:solidFill>
                  <a:schemeClr val="dk2"/>
                </a:solidFill>
                <a:latin typeface="Calibri"/>
                <a:ea typeface="Calibri"/>
                <a:cs typeface="Calibri"/>
                <a:sym typeface="Calibri"/>
              </a:rPr>
              <a:t>Easy to use </a:t>
            </a:r>
            <a:r>
              <a:rPr b="1" lang="en-GB" sz="1800">
                <a:solidFill>
                  <a:schemeClr val="dk2"/>
                </a:solidFill>
                <a:latin typeface="Calibri"/>
                <a:ea typeface="Calibri"/>
                <a:cs typeface="Calibri"/>
                <a:sym typeface="Calibri"/>
              </a:rPr>
              <a:t>measurement devices </a:t>
            </a:r>
            <a:r>
              <a:rPr lang="en-GB" sz="1800">
                <a:solidFill>
                  <a:schemeClr val="dk2"/>
                </a:solidFill>
                <a:latin typeface="Calibri"/>
                <a:ea typeface="Calibri"/>
                <a:cs typeface="Calibri"/>
                <a:sym typeface="Calibri"/>
              </a:rPr>
              <a:t>to allow citizens to collect mobile BC measurements in a ‘cost-effective’ way</a:t>
            </a:r>
            <a:endParaRPr sz="1800">
              <a:solidFill>
                <a:schemeClr val="dk2"/>
              </a:solidFill>
              <a:latin typeface="Calibri"/>
              <a:ea typeface="Calibri"/>
              <a:cs typeface="Calibri"/>
              <a:sym typeface="Calibri"/>
            </a:endParaRPr>
          </a:p>
          <a:p>
            <a:pPr indent="0" lvl="0" marL="0" rtl="0" algn="l">
              <a:spcBef>
                <a:spcPts val="500"/>
              </a:spcBef>
              <a:spcAft>
                <a:spcPts val="0"/>
              </a:spcAft>
              <a:buClr>
                <a:schemeClr val="dk2"/>
              </a:buClr>
              <a:buSzPct val="61111"/>
              <a:buFont typeface="Arial"/>
              <a:buNone/>
            </a:pPr>
            <a:r>
              <a:rPr lang="en-GB" sz="1800">
                <a:solidFill>
                  <a:srgbClr val="9ABB5F"/>
                </a:solidFill>
                <a:latin typeface="Arial"/>
                <a:ea typeface="Arial"/>
                <a:cs typeface="Arial"/>
                <a:sym typeface="Arial"/>
              </a:rPr>
              <a:t>2.</a:t>
            </a:r>
            <a:r>
              <a:rPr lang="en-GB" sz="1800">
                <a:solidFill>
                  <a:schemeClr val="dk2"/>
                </a:solidFill>
                <a:latin typeface="Calibri"/>
                <a:ea typeface="Calibri"/>
                <a:cs typeface="Calibri"/>
                <a:sym typeface="Calibri"/>
              </a:rPr>
              <a:t>An automated </a:t>
            </a:r>
            <a:r>
              <a:rPr b="1" lang="en-GB" sz="1800">
                <a:solidFill>
                  <a:schemeClr val="dk2"/>
                </a:solidFill>
                <a:latin typeface="Calibri"/>
                <a:ea typeface="Calibri"/>
                <a:cs typeface="Calibri"/>
                <a:sym typeface="Calibri"/>
              </a:rPr>
              <a:t>data processing </a:t>
            </a:r>
            <a:r>
              <a:rPr lang="en-GB" sz="1800">
                <a:solidFill>
                  <a:schemeClr val="dk2"/>
                </a:solidFill>
                <a:latin typeface="Calibri"/>
                <a:ea typeface="Calibri"/>
                <a:cs typeface="Calibri"/>
                <a:sym typeface="Calibri"/>
              </a:rPr>
              <a:t>infrastructure and </a:t>
            </a:r>
            <a:r>
              <a:rPr b="1" lang="en-GB" sz="1800">
                <a:solidFill>
                  <a:schemeClr val="dk2"/>
                </a:solidFill>
                <a:latin typeface="Calibri"/>
                <a:ea typeface="Calibri"/>
                <a:cs typeface="Calibri"/>
                <a:sym typeface="Calibri"/>
              </a:rPr>
              <a:t>visualization</a:t>
            </a:r>
            <a:r>
              <a:rPr lang="en-GB" sz="1800">
                <a:solidFill>
                  <a:schemeClr val="dk2"/>
                </a:solidFill>
                <a:latin typeface="Calibri"/>
                <a:ea typeface="Calibri"/>
                <a:cs typeface="Calibri"/>
                <a:sym typeface="Calibri"/>
              </a:rPr>
              <a:t> to generate the BC map</a:t>
            </a:r>
            <a:r>
              <a:rPr lang="en-GB" sz="1800">
                <a:solidFill>
                  <a:schemeClr val="dk2"/>
                </a:solidFill>
                <a:uFill>
                  <a:noFill/>
                </a:uFill>
                <a:latin typeface="Calibri"/>
                <a:ea typeface="Calibri"/>
                <a:cs typeface="Calibri"/>
                <a:sym typeface="Calibri"/>
                <a:hlinkClick r:id="rId3">
                  <a:extLst>
                    <a:ext uri="{A12FA001-AC4F-418D-AE19-62706E023703}">
                      <ahyp:hlinkClr val="tx"/>
                    </a:ext>
                  </a:extLst>
                </a:hlinkClick>
              </a:rPr>
              <a:t> </a:t>
            </a:r>
            <a:r>
              <a:rPr lang="en-GB" sz="1800" u="sng">
                <a:solidFill>
                  <a:schemeClr val="hlink"/>
                </a:solidFill>
                <a:latin typeface="Calibri"/>
                <a:ea typeface="Calibri"/>
                <a:cs typeface="Calibri"/>
                <a:sym typeface="Calibri"/>
                <a:hlinkClick r:id="rId4"/>
              </a:rPr>
              <a:t>www.airqmap.com</a:t>
            </a:r>
            <a:r>
              <a:rPr lang="en-GB" sz="1800">
                <a:solidFill>
                  <a:schemeClr val="dk2"/>
                </a:solidFill>
                <a:latin typeface="Calibri"/>
                <a:ea typeface="Calibri"/>
                <a:cs typeface="Calibri"/>
                <a:sym typeface="Calibri"/>
              </a:rPr>
              <a:t> </a:t>
            </a:r>
            <a:endParaRPr sz="1800">
              <a:solidFill>
                <a:schemeClr val="dk2"/>
              </a:solidFill>
              <a:latin typeface="Calibri"/>
              <a:ea typeface="Calibri"/>
              <a:cs typeface="Calibri"/>
              <a:sym typeface="Calibri"/>
            </a:endParaRPr>
          </a:p>
          <a:p>
            <a:pPr indent="0" lvl="0" marL="0" rtl="0" algn="l">
              <a:spcBef>
                <a:spcPts val="500"/>
              </a:spcBef>
              <a:spcAft>
                <a:spcPts val="0"/>
              </a:spcAft>
              <a:buClr>
                <a:schemeClr val="dk2"/>
              </a:buClr>
              <a:buSzPct val="61111"/>
              <a:buFont typeface="Arial"/>
              <a:buNone/>
            </a:pPr>
            <a:r>
              <a:rPr lang="en-GB" sz="1800">
                <a:solidFill>
                  <a:srgbClr val="9ABB5F"/>
                </a:solidFill>
                <a:latin typeface="Arial"/>
                <a:ea typeface="Arial"/>
                <a:cs typeface="Arial"/>
                <a:sym typeface="Arial"/>
              </a:rPr>
              <a:t>3.</a:t>
            </a:r>
            <a:r>
              <a:rPr lang="en-GB" sz="1800">
                <a:solidFill>
                  <a:schemeClr val="dk2"/>
                </a:solidFill>
                <a:latin typeface="Calibri"/>
                <a:ea typeface="Calibri"/>
                <a:cs typeface="Calibri"/>
                <a:sym typeface="Calibri"/>
              </a:rPr>
              <a:t>Measurement </a:t>
            </a:r>
            <a:r>
              <a:rPr b="1" lang="en-GB" sz="1800">
                <a:solidFill>
                  <a:schemeClr val="dk2"/>
                </a:solidFill>
                <a:latin typeface="Calibri"/>
                <a:ea typeface="Calibri"/>
                <a:cs typeface="Calibri"/>
                <a:sym typeface="Calibri"/>
              </a:rPr>
              <a:t>methodology </a:t>
            </a:r>
            <a:r>
              <a:rPr lang="en-GB" sz="1800">
                <a:solidFill>
                  <a:schemeClr val="dk2"/>
                </a:solidFill>
                <a:latin typeface="Calibri"/>
                <a:ea typeface="Calibri"/>
                <a:cs typeface="Calibri"/>
                <a:sym typeface="Calibri"/>
              </a:rPr>
              <a:t>(data collection, data validation and aggregation)</a:t>
            </a:r>
            <a:endParaRPr sz="1800">
              <a:solidFill>
                <a:schemeClr val="dk2"/>
              </a:solidFill>
              <a:latin typeface="Calibri"/>
              <a:ea typeface="Calibri"/>
              <a:cs typeface="Calibri"/>
              <a:sym typeface="Calibri"/>
            </a:endParaRPr>
          </a:p>
          <a:p>
            <a:pPr indent="0" lvl="0" marL="0" rtl="0" algn="l">
              <a:spcBef>
                <a:spcPts val="500"/>
              </a:spcBef>
              <a:spcAft>
                <a:spcPts val="0"/>
              </a:spcAft>
              <a:buNone/>
            </a:pPr>
            <a:r>
              <a:t/>
            </a:r>
            <a:endParaRPr sz="1800">
              <a:solidFill>
                <a:srgbClr val="9ABB5F"/>
              </a:solidFill>
              <a:latin typeface="Arial"/>
              <a:ea typeface="Arial"/>
              <a:cs typeface="Arial"/>
              <a:sym typeface="Arial"/>
            </a:endParaRPr>
          </a:p>
          <a:p>
            <a:pPr indent="0" lvl="0" marL="0" rtl="0" algn="l">
              <a:spcBef>
                <a:spcPts val="500"/>
              </a:spcBef>
              <a:spcAft>
                <a:spcPts val="0"/>
              </a:spcAft>
              <a:buClr>
                <a:schemeClr val="dk2"/>
              </a:buClr>
              <a:buSzPct val="50000"/>
              <a:buFont typeface="Arial"/>
              <a:buNone/>
            </a:pPr>
            <a:r>
              <a:rPr lang="en-GB" sz="2200">
                <a:solidFill>
                  <a:srgbClr val="9ABB5F"/>
                </a:solidFill>
                <a:latin typeface="Arial"/>
                <a:ea typeface="Arial"/>
                <a:cs typeface="Arial"/>
                <a:sym typeface="Arial"/>
              </a:rPr>
              <a:t>•</a:t>
            </a:r>
            <a:r>
              <a:rPr lang="en-GB" sz="2200">
                <a:solidFill>
                  <a:schemeClr val="dk2"/>
                </a:solidFill>
                <a:latin typeface="Calibri"/>
                <a:ea typeface="Calibri"/>
                <a:cs typeface="Calibri"/>
                <a:sym typeface="Calibri"/>
              </a:rPr>
              <a:t>Has been used in different municipalities and cities </a:t>
            </a:r>
            <a:endParaRPr sz="2200">
              <a:solidFill>
                <a:schemeClr val="dk2"/>
              </a:solidFill>
              <a:latin typeface="Calibri"/>
              <a:ea typeface="Calibri"/>
              <a:cs typeface="Calibri"/>
              <a:sym typeface="Calibri"/>
            </a:endParaRPr>
          </a:p>
          <a:p>
            <a:pPr indent="0" lvl="0" marL="0" rtl="0" algn="l">
              <a:spcBef>
                <a:spcPts val="800"/>
              </a:spcBef>
              <a:spcAft>
                <a:spcPts val="0"/>
              </a:spcAft>
              <a:buNone/>
            </a:pPr>
            <a:r>
              <a:t/>
            </a:r>
            <a:endParaRPr/>
          </a:p>
        </p:txBody>
      </p:sp>
      <p:pic>
        <p:nvPicPr>
          <p:cNvPr id="1381" name="Google Shape;1381;p150"/>
          <p:cNvPicPr preferRelativeResize="0"/>
          <p:nvPr/>
        </p:nvPicPr>
        <p:blipFill>
          <a:blip r:embed="rId5">
            <a:alphaModFix/>
          </a:blip>
          <a:stretch>
            <a:fillRect/>
          </a:stretch>
        </p:blipFill>
        <p:spPr>
          <a:xfrm>
            <a:off x="6620527" y="1215750"/>
            <a:ext cx="2523475" cy="3787476"/>
          </a:xfrm>
          <a:prstGeom prst="rect">
            <a:avLst/>
          </a:prstGeom>
          <a:noFill/>
          <a:ln>
            <a:noFill/>
          </a:ln>
        </p:spPr>
      </p:pic>
      <p:pic>
        <p:nvPicPr>
          <p:cNvPr id="1382" name="Google Shape;1382;p150"/>
          <p:cNvPicPr preferRelativeResize="0"/>
          <p:nvPr/>
        </p:nvPicPr>
        <p:blipFill>
          <a:blip r:embed="rId6">
            <a:alphaModFix/>
          </a:blip>
          <a:stretch>
            <a:fillRect/>
          </a:stretch>
        </p:blipFill>
        <p:spPr>
          <a:xfrm>
            <a:off x="1239100" y="4511000"/>
            <a:ext cx="3740750" cy="63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BUT in general air quality is improving</a:t>
            </a:r>
            <a:endParaRPr/>
          </a:p>
        </p:txBody>
      </p:sp>
      <p:sp>
        <p:nvSpPr>
          <p:cNvPr id="533" name="Google Shape;533;p7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34" name="Google Shape;534;p7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35" name="Google Shape;535;p70"/>
          <p:cNvPicPr preferRelativeResize="0"/>
          <p:nvPr/>
        </p:nvPicPr>
        <p:blipFill rotWithShape="1">
          <a:blip r:embed="rId3">
            <a:alphaModFix/>
          </a:blip>
          <a:srcRect b="49738" l="0" r="0" t="0"/>
          <a:stretch/>
        </p:blipFill>
        <p:spPr>
          <a:xfrm>
            <a:off x="340294" y="1174491"/>
            <a:ext cx="4231707" cy="3035194"/>
          </a:xfrm>
          <a:prstGeom prst="rect">
            <a:avLst/>
          </a:prstGeom>
          <a:noFill/>
          <a:ln>
            <a:noFill/>
          </a:ln>
        </p:spPr>
      </p:pic>
      <p:pic>
        <p:nvPicPr>
          <p:cNvPr id="536" name="Google Shape;536;p70"/>
          <p:cNvPicPr preferRelativeResize="0"/>
          <p:nvPr/>
        </p:nvPicPr>
        <p:blipFill rotWithShape="1">
          <a:blip r:embed="rId3">
            <a:alphaModFix/>
          </a:blip>
          <a:srcRect b="0" l="0" r="0" t="49738"/>
          <a:stretch/>
        </p:blipFill>
        <p:spPr>
          <a:xfrm>
            <a:off x="4699294" y="1604756"/>
            <a:ext cx="4231707" cy="3035194"/>
          </a:xfrm>
          <a:prstGeom prst="rect">
            <a:avLst/>
          </a:prstGeom>
          <a:noFill/>
          <a:ln>
            <a:noFill/>
          </a:ln>
        </p:spPr>
      </p:pic>
      <p:sp>
        <p:nvSpPr>
          <p:cNvPr id="537" name="Google Shape;537;p70"/>
          <p:cNvSpPr txBox="1"/>
          <p:nvPr/>
        </p:nvSpPr>
        <p:spPr>
          <a:xfrm>
            <a:off x="340294" y="4639950"/>
            <a:ext cx="734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151"/>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Mobile measurements</a:t>
            </a:r>
            <a:endParaRPr/>
          </a:p>
        </p:txBody>
      </p:sp>
      <p:sp>
        <p:nvSpPr>
          <p:cNvPr id="1388" name="Google Shape;1388;p151"/>
          <p:cNvSpPr txBox="1"/>
          <p:nvPr>
            <p:ph idx="1" type="body"/>
          </p:nvPr>
        </p:nvSpPr>
        <p:spPr>
          <a:xfrm>
            <a:off x="1057522" y="1174500"/>
            <a:ext cx="3150900" cy="3465300"/>
          </a:xfrm>
          <a:prstGeom prst="rect">
            <a:avLst/>
          </a:prstGeom>
        </p:spPr>
        <p:txBody>
          <a:bodyPr anchorCtr="0" anchor="t" bIns="34275" lIns="68575" spcFirstLastPara="1" rIns="68575" wrap="square" tIns="34275">
            <a:normAutofit/>
          </a:bodyPr>
          <a:lstStyle/>
          <a:p>
            <a:pPr indent="0" lvl="0" marL="0" rtl="0" algn="l">
              <a:spcBef>
                <a:spcPts val="1000"/>
              </a:spcBef>
              <a:spcAft>
                <a:spcPts val="0"/>
              </a:spcAft>
              <a:buClr>
                <a:schemeClr val="dk2"/>
              </a:buClr>
              <a:buSzPts val="1100"/>
              <a:buFont typeface="Arial"/>
              <a:buNone/>
            </a:pPr>
            <a:r>
              <a:rPr lang="en-GB" sz="2800">
                <a:solidFill>
                  <a:srgbClr val="9ABB5F"/>
                </a:solidFill>
                <a:latin typeface="Arial"/>
                <a:ea typeface="Arial"/>
                <a:cs typeface="Arial"/>
                <a:sym typeface="Arial"/>
              </a:rPr>
              <a:t>•</a:t>
            </a:r>
            <a:r>
              <a:rPr lang="en-GB" sz="2800">
                <a:solidFill>
                  <a:schemeClr val="dk2"/>
                </a:solidFill>
                <a:latin typeface="Calibri"/>
                <a:ea typeface="Calibri"/>
                <a:cs typeface="Calibri"/>
                <a:sym typeface="Calibri"/>
              </a:rPr>
              <a:t>Large differences</a:t>
            </a:r>
            <a:endParaRPr sz="2800">
              <a:solidFill>
                <a:srgbClr val="9ABB5F"/>
              </a:solidFill>
              <a:latin typeface="Arial"/>
              <a:ea typeface="Arial"/>
              <a:cs typeface="Arial"/>
              <a:sym typeface="Arial"/>
            </a:endParaRPr>
          </a:p>
          <a:p>
            <a:pPr indent="0" lvl="0" marL="0" rtl="0" algn="l">
              <a:spcBef>
                <a:spcPts val="500"/>
              </a:spcBef>
              <a:spcAft>
                <a:spcPts val="0"/>
              </a:spcAft>
              <a:buClr>
                <a:schemeClr val="dk2"/>
              </a:buClr>
              <a:buSzPts val="1100"/>
              <a:buFont typeface="Arial"/>
              <a:buNone/>
            </a:pPr>
            <a:r>
              <a:rPr lang="en-GB" sz="2400">
                <a:solidFill>
                  <a:srgbClr val="9ABB5F"/>
                </a:solidFill>
                <a:latin typeface="Arial"/>
                <a:ea typeface="Arial"/>
                <a:cs typeface="Arial"/>
                <a:sym typeface="Arial"/>
              </a:rPr>
              <a:t>•</a:t>
            </a:r>
            <a:r>
              <a:rPr lang="en-GB" sz="2400">
                <a:solidFill>
                  <a:schemeClr val="dk2"/>
                </a:solidFill>
                <a:latin typeface="Calibri"/>
                <a:ea typeface="Calibri"/>
                <a:cs typeface="Calibri"/>
                <a:sym typeface="Calibri"/>
              </a:rPr>
              <a:t>Between locations</a:t>
            </a:r>
            <a:endParaRPr sz="2400">
              <a:solidFill>
                <a:srgbClr val="9ABB5F"/>
              </a:solidFill>
              <a:latin typeface="Arial"/>
              <a:ea typeface="Arial"/>
              <a:cs typeface="Arial"/>
              <a:sym typeface="Arial"/>
            </a:endParaRPr>
          </a:p>
          <a:p>
            <a:pPr indent="0" lvl="0" marL="0" rtl="0" algn="l">
              <a:spcBef>
                <a:spcPts val="500"/>
              </a:spcBef>
              <a:spcAft>
                <a:spcPts val="0"/>
              </a:spcAft>
              <a:buClr>
                <a:schemeClr val="dk2"/>
              </a:buClr>
              <a:buSzPts val="1100"/>
              <a:buFont typeface="Arial"/>
              <a:buNone/>
            </a:pPr>
            <a:r>
              <a:rPr lang="en-GB" sz="2400">
                <a:solidFill>
                  <a:srgbClr val="9ABB5F"/>
                </a:solidFill>
                <a:latin typeface="Arial"/>
                <a:ea typeface="Arial"/>
                <a:cs typeface="Arial"/>
                <a:sym typeface="Arial"/>
              </a:rPr>
              <a:t>•</a:t>
            </a:r>
            <a:r>
              <a:rPr lang="en-GB" sz="2400">
                <a:solidFill>
                  <a:schemeClr val="dk2"/>
                </a:solidFill>
                <a:latin typeface="Calibri"/>
                <a:ea typeface="Calibri"/>
                <a:cs typeface="Calibri"/>
                <a:sym typeface="Calibri"/>
              </a:rPr>
              <a:t>Between seasons</a:t>
            </a:r>
            <a:endParaRPr sz="2400">
              <a:solidFill>
                <a:srgbClr val="9ABB5F"/>
              </a:solidFill>
              <a:latin typeface="Arial"/>
              <a:ea typeface="Arial"/>
              <a:cs typeface="Arial"/>
              <a:sym typeface="Arial"/>
            </a:endParaRPr>
          </a:p>
          <a:p>
            <a:pPr indent="0" lvl="0" marL="0" rtl="0" algn="l">
              <a:spcBef>
                <a:spcPts val="500"/>
              </a:spcBef>
              <a:spcAft>
                <a:spcPts val="0"/>
              </a:spcAft>
              <a:buClr>
                <a:schemeClr val="dk2"/>
              </a:buClr>
              <a:buSzPts val="1100"/>
              <a:buFont typeface="Arial"/>
              <a:buNone/>
            </a:pPr>
            <a:r>
              <a:rPr lang="en-GB" sz="2400">
                <a:solidFill>
                  <a:srgbClr val="9ABB5F"/>
                </a:solidFill>
                <a:latin typeface="Arial"/>
                <a:ea typeface="Arial"/>
                <a:cs typeface="Arial"/>
                <a:sym typeface="Arial"/>
              </a:rPr>
              <a:t>•</a:t>
            </a:r>
            <a:r>
              <a:rPr lang="en-GB" sz="2400">
                <a:solidFill>
                  <a:schemeClr val="dk2"/>
                </a:solidFill>
                <a:latin typeface="Calibri"/>
                <a:ea typeface="Calibri"/>
                <a:cs typeface="Calibri"/>
                <a:sym typeface="Calibri"/>
              </a:rPr>
              <a:t>Similar pattern</a:t>
            </a:r>
            <a:endParaRPr sz="2400">
              <a:solidFill>
                <a:schemeClr val="dk2"/>
              </a:solidFill>
              <a:latin typeface="Calibri"/>
              <a:ea typeface="Calibri"/>
              <a:cs typeface="Calibri"/>
              <a:sym typeface="Calibri"/>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Think about GDPR of participants!</a:t>
            </a:r>
            <a:endParaRPr/>
          </a:p>
        </p:txBody>
      </p:sp>
      <p:pic>
        <p:nvPicPr>
          <p:cNvPr id="1389" name="Google Shape;1389;p151"/>
          <p:cNvPicPr preferRelativeResize="0"/>
          <p:nvPr/>
        </p:nvPicPr>
        <p:blipFill>
          <a:blip r:embed="rId3">
            <a:alphaModFix/>
          </a:blip>
          <a:stretch>
            <a:fillRect/>
          </a:stretch>
        </p:blipFill>
        <p:spPr>
          <a:xfrm>
            <a:off x="4675901" y="668600"/>
            <a:ext cx="4468101" cy="4249824"/>
          </a:xfrm>
          <a:prstGeom prst="rect">
            <a:avLst/>
          </a:prstGeom>
          <a:noFill/>
          <a:ln>
            <a:noFill/>
          </a:ln>
        </p:spPr>
      </p:pic>
      <p:pic>
        <p:nvPicPr>
          <p:cNvPr id="1390" name="Google Shape;1390;p151"/>
          <p:cNvPicPr preferRelativeResize="0"/>
          <p:nvPr/>
        </p:nvPicPr>
        <p:blipFill>
          <a:blip r:embed="rId4">
            <a:alphaModFix/>
          </a:blip>
          <a:stretch>
            <a:fillRect/>
          </a:stretch>
        </p:blipFill>
        <p:spPr>
          <a:xfrm>
            <a:off x="1239100" y="4511000"/>
            <a:ext cx="3740750" cy="632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152"/>
          <p:cNvSpPr txBox="1"/>
          <p:nvPr>
            <p:ph type="title"/>
          </p:nvPr>
        </p:nvSpPr>
        <p:spPr>
          <a:xfrm>
            <a:off x="537725" y="207075"/>
            <a:ext cx="2384700" cy="1265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Mobile measurements</a:t>
            </a:r>
            <a:endParaRPr/>
          </a:p>
        </p:txBody>
      </p:sp>
      <p:pic>
        <p:nvPicPr>
          <p:cNvPr id="1396" name="Google Shape;1396;p152"/>
          <p:cNvPicPr preferRelativeResize="0"/>
          <p:nvPr/>
        </p:nvPicPr>
        <p:blipFill>
          <a:blip r:embed="rId3">
            <a:alphaModFix/>
          </a:blip>
          <a:stretch>
            <a:fillRect/>
          </a:stretch>
        </p:blipFill>
        <p:spPr>
          <a:xfrm>
            <a:off x="1151047" y="4394097"/>
            <a:ext cx="4432150" cy="749400"/>
          </a:xfrm>
          <a:prstGeom prst="rect">
            <a:avLst/>
          </a:prstGeom>
          <a:noFill/>
          <a:ln>
            <a:noFill/>
          </a:ln>
        </p:spPr>
      </p:pic>
      <p:pic>
        <p:nvPicPr>
          <p:cNvPr id="1397" name="Google Shape;1397;p152"/>
          <p:cNvPicPr preferRelativeResize="0"/>
          <p:nvPr/>
        </p:nvPicPr>
        <p:blipFill>
          <a:blip r:embed="rId4">
            <a:alphaModFix/>
          </a:blip>
          <a:stretch>
            <a:fillRect/>
          </a:stretch>
        </p:blipFill>
        <p:spPr>
          <a:xfrm>
            <a:off x="2730610" y="0"/>
            <a:ext cx="6413390" cy="51435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153"/>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4400"/>
              <a:buFont typeface="Corbel"/>
              <a:buNone/>
            </a:pPr>
            <a:r>
              <a:rPr lang="en-GB"/>
              <a:t>Research</a:t>
            </a:r>
            <a:endParaRPr/>
          </a:p>
        </p:txBody>
      </p:sp>
      <p:sp>
        <p:nvSpPr>
          <p:cNvPr id="1403" name="Google Shape;1403;p153"/>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154"/>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How to start a scientific experiment?</a:t>
            </a:r>
            <a:endParaRPr/>
          </a:p>
        </p:txBody>
      </p:sp>
      <p:sp>
        <p:nvSpPr>
          <p:cNvPr id="1409" name="Google Shape;1409;p154"/>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254000" lvl="0" marL="342900" rtl="0" algn="l">
              <a:lnSpc>
                <a:spcPct val="150000"/>
              </a:lnSpc>
              <a:spcBef>
                <a:spcPts val="0"/>
              </a:spcBef>
              <a:spcAft>
                <a:spcPts val="0"/>
              </a:spcAft>
              <a:buSzPts val="1400"/>
              <a:buAutoNum type="arabicPeriod"/>
            </a:pPr>
            <a:r>
              <a:rPr lang="en-GB"/>
              <a:t>Knowledge gaining</a:t>
            </a:r>
            <a:endParaRPr/>
          </a:p>
          <a:p>
            <a:pPr indent="-254000" lvl="0" marL="342900" rtl="0" algn="l">
              <a:lnSpc>
                <a:spcPct val="150000"/>
              </a:lnSpc>
              <a:spcBef>
                <a:spcPts val="0"/>
              </a:spcBef>
              <a:spcAft>
                <a:spcPts val="0"/>
              </a:spcAft>
              <a:buSzPts val="1400"/>
              <a:buAutoNum type="arabicPeriod"/>
            </a:pPr>
            <a:r>
              <a:rPr lang="en-GB"/>
              <a:t>Compose a research question</a:t>
            </a:r>
            <a:endParaRPr/>
          </a:p>
          <a:p>
            <a:pPr indent="-254000" lvl="0" marL="342900" rtl="0" algn="l">
              <a:lnSpc>
                <a:spcPct val="150000"/>
              </a:lnSpc>
              <a:spcBef>
                <a:spcPts val="0"/>
              </a:spcBef>
              <a:spcAft>
                <a:spcPts val="0"/>
              </a:spcAft>
              <a:buSzPts val="1400"/>
              <a:buAutoNum type="arabicPeriod"/>
            </a:pPr>
            <a:r>
              <a:rPr lang="en-GB"/>
              <a:t>Experiment</a:t>
            </a:r>
            <a:endParaRPr/>
          </a:p>
        </p:txBody>
      </p:sp>
      <p:sp>
        <p:nvSpPr>
          <p:cNvPr id="1410" name="Google Shape;1410;p154"/>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11" name="Google Shape;1411;p154"/>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12" name="Google Shape;1412;p15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13" name="Google Shape;1413;p154"/>
          <p:cNvPicPr preferRelativeResize="0"/>
          <p:nvPr/>
        </p:nvPicPr>
        <p:blipFill>
          <a:blip r:embed="rId3">
            <a:alphaModFix/>
          </a:blip>
          <a:stretch>
            <a:fillRect/>
          </a:stretch>
        </p:blipFill>
        <p:spPr>
          <a:xfrm>
            <a:off x="5143519" y="2426550"/>
            <a:ext cx="3456057" cy="230403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15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Knowledge gaining</a:t>
            </a:r>
            <a:endParaRPr/>
          </a:p>
        </p:txBody>
      </p:sp>
      <p:sp>
        <p:nvSpPr>
          <p:cNvPr id="1419" name="Google Shape;1419;p15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254000" lvl="0" marL="342900" rtl="0" algn="l">
              <a:lnSpc>
                <a:spcPct val="100000"/>
              </a:lnSpc>
              <a:spcBef>
                <a:spcPts val="0"/>
              </a:spcBef>
              <a:spcAft>
                <a:spcPts val="0"/>
              </a:spcAft>
              <a:buSzPts val="1400"/>
              <a:buChar char="•"/>
            </a:pPr>
            <a:r>
              <a:rPr lang="en-GB"/>
              <a:t>Learn about the subject you want to investigate. This can be done via the internet or by consulting experts. </a:t>
            </a:r>
            <a:endParaRPr/>
          </a:p>
          <a:p>
            <a:pPr indent="-254000" lvl="0" marL="342900" rtl="0" algn="l">
              <a:lnSpc>
                <a:spcPct val="100000"/>
              </a:lnSpc>
              <a:spcBef>
                <a:spcPts val="0"/>
              </a:spcBef>
              <a:spcAft>
                <a:spcPts val="0"/>
              </a:spcAft>
              <a:buSzPts val="1400"/>
              <a:buChar char="•"/>
            </a:pPr>
            <a:r>
              <a:rPr lang="en-GB"/>
              <a:t>Check what information is already available.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GB"/>
              <a:t>This knowledge can be used to formulate a solid research question.</a:t>
            </a:r>
            <a:endParaRPr b="1"/>
          </a:p>
        </p:txBody>
      </p:sp>
      <p:sp>
        <p:nvSpPr>
          <p:cNvPr id="1420" name="Google Shape;1420;p155"/>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21" name="Google Shape;1421;p155"/>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22" name="Google Shape;1422;p15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23" name="Google Shape;1423;p155"/>
          <p:cNvPicPr preferRelativeResize="0"/>
          <p:nvPr/>
        </p:nvPicPr>
        <p:blipFill>
          <a:blip r:embed="rId3">
            <a:alphaModFix/>
          </a:blip>
          <a:stretch>
            <a:fillRect/>
          </a:stretch>
        </p:blipFill>
        <p:spPr>
          <a:xfrm>
            <a:off x="5030175" y="2662800"/>
            <a:ext cx="3330807" cy="2220544"/>
          </a:xfrm>
          <a:prstGeom prst="rect">
            <a:avLst/>
          </a:prstGeom>
          <a:noFill/>
          <a:ln>
            <a:noFill/>
          </a:ln>
        </p:spPr>
      </p:pic>
      <p:pic>
        <p:nvPicPr>
          <p:cNvPr id="1424" name="Google Shape;1424;p155"/>
          <p:cNvPicPr preferRelativeResize="0"/>
          <p:nvPr/>
        </p:nvPicPr>
        <p:blipFill>
          <a:blip r:embed="rId4">
            <a:alphaModFix/>
          </a:blip>
          <a:stretch>
            <a:fillRect/>
          </a:stretch>
        </p:blipFill>
        <p:spPr>
          <a:xfrm>
            <a:off x="1318931" y="2741672"/>
            <a:ext cx="2880487" cy="214166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156"/>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Compose a research question</a:t>
            </a:r>
            <a:endParaRPr/>
          </a:p>
        </p:txBody>
      </p:sp>
      <p:sp>
        <p:nvSpPr>
          <p:cNvPr id="1430" name="Google Shape;1430;p156"/>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b="1" lang="en-GB"/>
              <a:t>A solid research question is accurate, concrete and measurable.</a:t>
            </a:r>
            <a:endParaRPr b="1"/>
          </a:p>
          <a:p>
            <a:pPr indent="0" lvl="0" marL="0" rtl="0" algn="l">
              <a:lnSpc>
                <a:spcPct val="100000"/>
              </a:lnSpc>
              <a:spcBef>
                <a:spcPts val="0"/>
              </a:spcBef>
              <a:spcAft>
                <a:spcPts val="0"/>
              </a:spcAft>
              <a:buNone/>
            </a:pPr>
            <a:r>
              <a:t/>
            </a:r>
            <a:endParaRPr b="1"/>
          </a:p>
          <a:p>
            <a:pPr indent="-254000" lvl="0" marL="342900" rtl="0" algn="l">
              <a:lnSpc>
                <a:spcPct val="100000"/>
              </a:lnSpc>
              <a:spcBef>
                <a:spcPts val="0"/>
              </a:spcBef>
              <a:spcAft>
                <a:spcPts val="0"/>
              </a:spcAft>
              <a:buSzPts val="1400"/>
              <a:buAutoNum type="arabicPeriod"/>
            </a:pPr>
            <a:r>
              <a:rPr b="1" lang="en-GB"/>
              <a:t>What</a:t>
            </a:r>
            <a:r>
              <a:rPr lang="en-GB"/>
              <a:t> do you want to determine and </a:t>
            </a:r>
            <a:r>
              <a:rPr b="1" lang="en-GB"/>
              <a:t>why</a:t>
            </a:r>
            <a:r>
              <a:rPr lang="en-GB"/>
              <a:t>?</a:t>
            </a:r>
            <a:endParaRPr/>
          </a:p>
          <a:p>
            <a:pPr indent="-254000" lvl="0" marL="342900" rtl="0" algn="l">
              <a:lnSpc>
                <a:spcPct val="100000"/>
              </a:lnSpc>
              <a:spcBef>
                <a:spcPts val="0"/>
              </a:spcBef>
              <a:spcAft>
                <a:spcPts val="0"/>
              </a:spcAft>
              <a:buSzPts val="1400"/>
              <a:buAutoNum type="arabicPeriod"/>
            </a:pPr>
            <a:r>
              <a:rPr b="1" lang="en-GB"/>
              <a:t>Where</a:t>
            </a:r>
            <a:r>
              <a:rPr lang="en-GB"/>
              <a:t> and </a:t>
            </a:r>
            <a:r>
              <a:rPr b="1" lang="en-GB"/>
              <a:t>when</a:t>
            </a:r>
            <a:r>
              <a:rPr lang="en-GB"/>
              <a:t> will you measure?</a:t>
            </a:r>
            <a:endParaRPr/>
          </a:p>
          <a:p>
            <a:pPr indent="-254000" lvl="0" marL="342900" rtl="0" algn="l">
              <a:lnSpc>
                <a:spcPct val="100000"/>
              </a:lnSpc>
              <a:spcBef>
                <a:spcPts val="0"/>
              </a:spcBef>
              <a:spcAft>
                <a:spcPts val="0"/>
              </a:spcAft>
              <a:buSzPts val="1400"/>
              <a:buAutoNum type="arabicPeriod"/>
            </a:pPr>
            <a:r>
              <a:rPr b="1" lang="en-GB"/>
              <a:t>Which type</a:t>
            </a:r>
            <a:r>
              <a:rPr lang="en-GB"/>
              <a:t> </a:t>
            </a:r>
            <a:r>
              <a:rPr b="1" lang="en-GB"/>
              <a:t>of research</a:t>
            </a:r>
            <a:r>
              <a:rPr lang="en-GB"/>
              <a:t> do you choose?</a:t>
            </a:r>
            <a:endParaRPr/>
          </a:p>
          <a:p>
            <a:pPr indent="-254000" lvl="1" marL="685800" rtl="0" algn="l">
              <a:lnSpc>
                <a:spcPct val="100000"/>
              </a:lnSpc>
              <a:spcBef>
                <a:spcPts val="0"/>
              </a:spcBef>
              <a:spcAft>
                <a:spcPts val="0"/>
              </a:spcAft>
              <a:buSzPts val="1400"/>
              <a:buAutoNum type="alphaLcPeriod"/>
            </a:pPr>
            <a:r>
              <a:rPr lang="en-GB"/>
              <a:t>Comparison (e.g. difference between the front and the back of my house?)</a:t>
            </a:r>
            <a:endParaRPr/>
          </a:p>
          <a:p>
            <a:pPr indent="-254000" lvl="1" marL="685800" rtl="0" algn="l">
              <a:lnSpc>
                <a:spcPct val="100000"/>
              </a:lnSpc>
              <a:spcBef>
                <a:spcPts val="0"/>
              </a:spcBef>
              <a:spcAft>
                <a:spcPts val="0"/>
              </a:spcAft>
              <a:buSzPts val="1400"/>
              <a:buAutoNum type="alphaLcPeriod"/>
            </a:pPr>
            <a:r>
              <a:rPr lang="en-GB"/>
              <a:t>Description (e.g. what is my exposure?)</a:t>
            </a:r>
            <a:endParaRPr/>
          </a:p>
          <a:p>
            <a:pPr indent="-254000" lvl="1" marL="685800" rtl="0" algn="l">
              <a:lnSpc>
                <a:spcPct val="100000"/>
              </a:lnSpc>
              <a:spcBef>
                <a:spcPts val="0"/>
              </a:spcBef>
              <a:spcAft>
                <a:spcPts val="0"/>
              </a:spcAft>
              <a:buSzPts val="1400"/>
              <a:buAutoNum type="alphaLcPeriod"/>
            </a:pPr>
            <a:r>
              <a:rPr lang="en-GB"/>
              <a:t>Evaluation (e.g. is a certain standard exceeded?)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GB"/>
              <a:t>E.g. I want to evaluate the air quality in my street. How is the current air quality in my street compared to the average air quality in Flanders?</a:t>
            </a:r>
            <a:endParaRPr/>
          </a:p>
        </p:txBody>
      </p:sp>
      <p:sp>
        <p:nvSpPr>
          <p:cNvPr id="1431" name="Google Shape;1431;p156"/>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32" name="Google Shape;1432;p156"/>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33" name="Google Shape;1433;p15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34" name="Google Shape;1434;p156"/>
          <p:cNvPicPr preferRelativeResize="0"/>
          <p:nvPr/>
        </p:nvPicPr>
        <p:blipFill>
          <a:blip r:embed="rId3">
            <a:alphaModFix/>
          </a:blip>
          <a:stretch>
            <a:fillRect/>
          </a:stretch>
        </p:blipFill>
        <p:spPr>
          <a:xfrm>
            <a:off x="6857874" y="3530299"/>
            <a:ext cx="2286125" cy="16133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15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Experiment</a:t>
            </a:r>
            <a:endParaRPr/>
          </a:p>
        </p:txBody>
      </p:sp>
      <p:sp>
        <p:nvSpPr>
          <p:cNvPr id="1440" name="Google Shape;1440;p157"/>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lang="en-GB"/>
              <a:t>There are several ways to measure air quality. </a:t>
            </a:r>
            <a:r>
              <a:rPr lang="en-GB"/>
              <a:t>Which device you need depends on your research question and which pollutant you want to measure.</a:t>
            </a:r>
            <a:br>
              <a:rPr lang="en-GB"/>
            </a:br>
            <a:endParaRPr/>
          </a:p>
          <a:p>
            <a:pPr indent="-254000" lvl="0" marL="342900" rtl="0" algn="l">
              <a:lnSpc>
                <a:spcPct val="100000"/>
              </a:lnSpc>
              <a:spcBef>
                <a:spcPts val="0"/>
              </a:spcBef>
              <a:spcAft>
                <a:spcPts val="0"/>
              </a:spcAft>
              <a:buSzPts val="1400"/>
              <a:buChar char="•"/>
            </a:pPr>
            <a:r>
              <a:rPr b="1" lang="en-GB"/>
              <a:t>Sensor</a:t>
            </a:r>
            <a:r>
              <a:rPr lang="en-GB"/>
              <a:t> (active method)</a:t>
            </a:r>
            <a:endParaRPr/>
          </a:p>
          <a:p>
            <a:pPr indent="-254000" lvl="1" marL="685800" rtl="0" algn="l">
              <a:lnSpc>
                <a:spcPct val="100000"/>
              </a:lnSpc>
              <a:spcBef>
                <a:spcPts val="0"/>
              </a:spcBef>
              <a:spcAft>
                <a:spcPts val="0"/>
              </a:spcAft>
              <a:buSzPts val="1400"/>
              <a:buChar char="•"/>
            </a:pPr>
            <a:r>
              <a:rPr lang="en-GB"/>
              <a:t>Measures air quality at different times in a day. (every second, minute, 15 minutes, …)</a:t>
            </a:r>
            <a:endParaRPr/>
          </a:p>
          <a:p>
            <a:pPr indent="-254000" lvl="1" marL="685800" rtl="0" algn="l">
              <a:lnSpc>
                <a:spcPct val="100000"/>
              </a:lnSpc>
              <a:spcBef>
                <a:spcPts val="0"/>
              </a:spcBef>
              <a:spcAft>
                <a:spcPts val="0"/>
              </a:spcAft>
              <a:buSzPts val="1400"/>
              <a:buChar char="•"/>
            </a:pPr>
            <a:r>
              <a:rPr lang="en-GB"/>
              <a:t>You obtain a lot of data (= more detail), that can be read on a computer.</a:t>
            </a:r>
            <a:br>
              <a:rPr lang="en-GB"/>
            </a:br>
            <a:endParaRPr/>
          </a:p>
          <a:p>
            <a:pPr indent="-254000" lvl="0" marL="342900" rtl="0" algn="l">
              <a:lnSpc>
                <a:spcPct val="100000"/>
              </a:lnSpc>
              <a:spcBef>
                <a:spcPts val="0"/>
              </a:spcBef>
              <a:spcAft>
                <a:spcPts val="0"/>
              </a:spcAft>
              <a:buSzPts val="1400"/>
              <a:buChar char="•"/>
            </a:pPr>
            <a:r>
              <a:rPr b="1" lang="en-GB"/>
              <a:t>Sampler</a:t>
            </a:r>
            <a:r>
              <a:rPr lang="en-GB"/>
              <a:t> (passive method)</a:t>
            </a:r>
            <a:endParaRPr/>
          </a:p>
          <a:p>
            <a:pPr indent="-254000" lvl="1" marL="685800" rtl="0" algn="l">
              <a:lnSpc>
                <a:spcPct val="100000"/>
              </a:lnSpc>
              <a:spcBef>
                <a:spcPts val="0"/>
              </a:spcBef>
              <a:spcAft>
                <a:spcPts val="0"/>
              </a:spcAft>
              <a:buSzPts val="1400"/>
              <a:buChar char="•"/>
            </a:pPr>
            <a:r>
              <a:rPr lang="en-GB"/>
              <a:t>Captures pollutants during a certain period.</a:t>
            </a:r>
            <a:endParaRPr/>
          </a:p>
          <a:p>
            <a:pPr indent="-254000" lvl="1" marL="685800" rtl="0" algn="l">
              <a:lnSpc>
                <a:spcPct val="100000"/>
              </a:lnSpc>
              <a:spcBef>
                <a:spcPts val="0"/>
              </a:spcBef>
              <a:spcAft>
                <a:spcPts val="0"/>
              </a:spcAft>
              <a:buSzPts val="1400"/>
              <a:buChar char="•"/>
            </a:pPr>
            <a:r>
              <a:rPr lang="en-GB"/>
              <a:t>You obtain 1 value at the end of that period.</a:t>
            </a:r>
            <a:endParaRPr/>
          </a:p>
          <a:p>
            <a:pPr indent="-254000" lvl="1" marL="685800" rtl="0" algn="l">
              <a:lnSpc>
                <a:spcPct val="100000"/>
              </a:lnSpc>
              <a:spcBef>
                <a:spcPts val="0"/>
              </a:spcBef>
              <a:spcAft>
                <a:spcPts val="0"/>
              </a:spcAft>
              <a:buSzPts val="1400"/>
              <a:buChar char="•"/>
            </a:pPr>
            <a:r>
              <a:rPr lang="en-GB"/>
              <a:t>No short-term differences </a:t>
            </a:r>
            <a:endParaRPr/>
          </a:p>
          <a:p>
            <a:pPr indent="-254000" lvl="1" marL="685800" rtl="0" algn="l">
              <a:lnSpc>
                <a:spcPct val="100000"/>
              </a:lnSpc>
              <a:spcBef>
                <a:spcPts val="0"/>
              </a:spcBef>
              <a:spcAft>
                <a:spcPts val="0"/>
              </a:spcAft>
              <a:buSzPts val="1400"/>
              <a:buChar char="•"/>
            </a:pPr>
            <a:r>
              <a:rPr lang="en-GB"/>
              <a:t>Cheaper</a:t>
            </a:r>
            <a:endParaRPr/>
          </a:p>
        </p:txBody>
      </p:sp>
      <p:sp>
        <p:nvSpPr>
          <p:cNvPr id="1441" name="Google Shape;1441;p157"/>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42" name="Google Shape;1442;p157"/>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43" name="Google Shape;1443;p15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44" name="Google Shape;1444;p157"/>
          <p:cNvPicPr preferRelativeResize="0"/>
          <p:nvPr/>
        </p:nvPicPr>
        <p:blipFill rotWithShape="1">
          <a:blip r:embed="rId3">
            <a:alphaModFix/>
          </a:blip>
          <a:srcRect b="0" l="0" r="50668" t="0"/>
          <a:stretch/>
        </p:blipFill>
        <p:spPr>
          <a:xfrm>
            <a:off x="5185575" y="3024919"/>
            <a:ext cx="1728713" cy="1392000"/>
          </a:xfrm>
          <a:prstGeom prst="rect">
            <a:avLst/>
          </a:prstGeom>
          <a:noFill/>
          <a:ln>
            <a:noFill/>
          </a:ln>
        </p:spPr>
      </p:pic>
      <p:pic>
        <p:nvPicPr>
          <p:cNvPr id="1445" name="Google Shape;1445;p157"/>
          <p:cNvPicPr preferRelativeResize="0"/>
          <p:nvPr/>
        </p:nvPicPr>
        <p:blipFill rotWithShape="1">
          <a:blip r:embed="rId4">
            <a:alphaModFix/>
          </a:blip>
          <a:srcRect b="6158" l="0" r="0" t="36067"/>
          <a:stretch/>
        </p:blipFill>
        <p:spPr>
          <a:xfrm>
            <a:off x="7078744" y="3162241"/>
            <a:ext cx="1795088" cy="12546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15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Experiment</a:t>
            </a:r>
            <a:endParaRPr/>
          </a:p>
        </p:txBody>
      </p:sp>
      <p:sp>
        <p:nvSpPr>
          <p:cNvPr id="1451" name="Google Shape;1451;p158"/>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b="1" lang="en-GB"/>
              <a:t>How to ensure good quality measurements?</a:t>
            </a:r>
            <a:endParaRPr b="1"/>
          </a:p>
          <a:p>
            <a:pPr indent="-254000" lvl="0" marL="342900" rtl="0" algn="l">
              <a:lnSpc>
                <a:spcPct val="100000"/>
              </a:lnSpc>
              <a:spcBef>
                <a:spcPts val="0"/>
              </a:spcBef>
              <a:spcAft>
                <a:spcPts val="0"/>
              </a:spcAft>
              <a:buSzPts val="1400"/>
              <a:buChar char="•"/>
            </a:pPr>
            <a:r>
              <a:rPr lang="en-GB"/>
              <a:t>Check whether your experiment is feasible or not</a:t>
            </a:r>
            <a:endParaRPr/>
          </a:p>
          <a:p>
            <a:pPr indent="-254000" lvl="1" marL="685800" rtl="0" algn="l">
              <a:lnSpc>
                <a:spcPct val="100000"/>
              </a:lnSpc>
              <a:spcBef>
                <a:spcPts val="0"/>
              </a:spcBef>
              <a:spcAft>
                <a:spcPts val="0"/>
              </a:spcAft>
              <a:buSzPts val="1400"/>
              <a:buChar char="•"/>
            </a:pPr>
            <a:r>
              <a:rPr lang="en-GB"/>
              <a:t>Do you have sufficient resources, the right permits, etc.?</a:t>
            </a:r>
            <a:endParaRPr/>
          </a:p>
          <a:p>
            <a:pPr indent="-254000" lvl="0" marL="342900" rtl="0" algn="l">
              <a:lnSpc>
                <a:spcPct val="100000"/>
              </a:lnSpc>
              <a:spcBef>
                <a:spcPts val="0"/>
              </a:spcBef>
              <a:spcAft>
                <a:spcPts val="0"/>
              </a:spcAft>
              <a:buSzPts val="1400"/>
              <a:buChar char="•"/>
            </a:pPr>
            <a:r>
              <a:rPr lang="en-GB"/>
              <a:t>Conduct a trial experiment in advance</a:t>
            </a:r>
            <a:endParaRPr/>
          </a:p>
          <a:p>
            <a:pPr indent="-254000" lvl="1" marL="685800" rtl="0" algn="l">
              <a:lnSpc>
                <a:spcPct val="100000"/>
              </a:lnSpc>
              <a:spcBef>
                <a:spcPts val="0"/>
              </a:spcBef>
              <a:spcAft>
                <a:spcPts val="0"/>
              </a:spcAft>
              <a:buSzPts val="1400"/>
              <a:buChar char="•"/>
            </a:pPr>
            <a:r>
              <a:rPr lang="en-GB"/>
              <a:t>Draw up an experimental design</a:t>
            </a:r>
            <a:endParaRPr/>
          </a:p>
          <a:p>
            <a:pPr indent="-254000" lvl="0" marL="342900" rtl="0" algn="l">
              <a:lnSpc>
                <a:spcPct val="100000"/>
              </a:lnSpc>
              <a:spcBef>
                <a:spcPts val="0"/>
              </a:spcBef>
              <a:spcAft>
                <a:spcPts val="0"/>
              </a:spcAft>
              <a:buSzPts val="1400"/>
              <a:buChar char="•"/>
            </a:pPr>
            <a:r>
              <a:rPr lang="en-GB"/>
              <a:t>Follow your measurements accurately during the experiment</a:t>
            </a:r>
            <a:endParaRPr/>
          </a:p>
          <a:p>
            <a:pPr indent="-254000" lvl="1" marL="685800" rtl="0" algn="l">
              <a:lnSpc>
                <a:spcPct val="100000"/>
              </a:lnSpc>
              <a:spcBef>
                <a:spcPts val="0"/>
              </a:spcBef>
              <a:spcAft>
                <a:spcPts val="0"/>
              </a:spcAft>
              <a:buSzPts val="1400"/>
              <a:buChar char="•"/>
            </a:pPr>
            <a:r>
              <a:rPr lang="en-GB"/>
              <a:t>Is your setup still working? </a:t>
            </a:r>
            <a:endParaRPr/>
          </a:p>
          <a:p>
            <a:pPr indent="-254000" lvl="1" marL="685800" rtl="0" algn="l">
              <a:lnSpc>
                <a:spcPct val="100000"/>
              </a:lnSpc>
              <a:spcBef>
                <a:spcPts val="0"/>
              </a:spcBef>
              <a:spcAft>
                <a:spcPts val="0"/>
              </a:spcAft>
              <a:buSzPts val="1400"/>
              <a:buChar char="•"/>
            </a:pPr>
            <a:r>
              <a:rPr lang="en-GB"/>
              <a:t>Are your sensors still measuring?</a:t>
            </a:r>
            <a:endParaRPr/>
          </a:p>
          <a:p>
            <a:pPr indent="-254000" lvl="1" marL="685800" rtl="0" algn="l">
              <a:lnSpc>
                <a:spcPct val="100000"/>
              </a:lnSpc>
              <a:spcBef>
                <a:spcPts val="0"/>
              </a:spcBef>
              <a:spcAft>
                <a:spcPts val="0"/>
              </a:spcAft>
              <a:buSzPts val="1400"/>
              <a:buChar char="•"/>
            </a:pPr>
            <a:r>
              <a:rPr lang="en-GB"/>
              <a:t>Record anything that may have an impact on your measurements (logbook)</a:t>
            </a:r>
            <a:endParaRPr/>
          </a:p>
          <a:p>
            <a:pPr indent="-254000" lvl="2" marL="1028700" rtl="0" algn="l">
              <a:lnSpc>
                <a:spcPct val="100000"/>
              </a:lnSpc>
              <a:spcBef>
                <a:spcPts val="0"/>
              </a:spcBef>
              <a:spcAft>
                <a:spcPts val="0"/>
              </a:spcAft>
              <a:buSzPts val="1400"/>
              <a:buChar char="•"/>
            </a:pPr>
            <a:r>
              <a:rPr lang="en-GB"/>
              <a:t>Weather conditions, temporary disruptions (eg road works), etc.</a:t>
            </a:r>
            <a:endParaRPr/>
          </a:p>
        </p:txBody>
      </p:sp>
      <p:sp>
        <p:nvSpPr>
          <p:cNvPr id="1452" name="Google Shape;1452;p158"/>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53" name="Google Shape;1453;p158"/>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54" name="Google Shape;1454;p15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55" name="Google Shape;1455;p158"/>
          <p:cNvPicPr preferRelativeResize="0"/>
          <p:nvPr/>
        </p:nvPicPr>
        <p:blipFill>
          <a:blip r:embed="rId3">
            <a:alphaModFix/>
          </a:blip>
          <a:stretch>
            <a:fillRect/>
          </a:stretch>
        </p:blipFill>
        <p:spPr>
          <a:xfrm>
            <a:off x="6352594" y="3519900"/>
            <a:ext cx="2723456" cy="1452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15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Experiment</a:t>
            </a:r>
            <a:endParaRPr/>
          </a:p>
        </p:txBody>
      </p:sp>
      <p:sp>
        <p:nvSpPr>
          <p:cNvPr id="1461" name="Google Shape;1461;p159"/>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00000"/>
              </a:lnSpc>
              <a:spcBef>
                <a:spcPts val="0"/>
              </a:spcBef>
              <a:spcAft>
                <a:spcPts val="0"/>
              </a:spcAft>
              <a:buNone/>
            </a:pPr>
            <a:r>
              <a:rPr b="1" lang="en-GB"/>
              <a:t>Regular quality control is recommended</a:t>
            </a:r>
            <a:endParaRPr b="1"/>
          </a:p>
          <a:p>
            <a:pPr indent="-254000" lvl="0" marL="342900" rtl="0" algn="l">
              <a:lnSpc>
                <a:spcPct val="100000"/>
              </a:lnSpc>
              <a:spcBef>
                <a:spcPts val="0"/>
              </a:spcBef>
              <a:spcAft>
                <a:spcPts val="0"/>
              </a:spcAft>
              <a:buSzPts val="1400"/>
              <a:buChar char="•"/>
            </a:pPr>
            <a:r>
              <a:rPr b="1" lang="en-GB"/>
              <a:t>Precision</a:t>
            </a:r>
            <a:endParaRPr b="1"/>
          </a:p>
          <a:p>
            <a:pPr indent="-254000" lvl="1" marL="685800" rtl="0" algn="l">
              <a:lnSpc>
                <a:spcPct val="100000"/>
              </a:lnSpc>
              <a:spcBef>
                <a:spcPts val="0"/>
              </a:spcBef>
              <a:spcAft>
                <a:spcPts val="0"/>
              </a:spcAft>
              <a:buSzPts val="1400"/>
              <a:buChar char="•"/>
            </a:pPr>
            <a:r>
              <a:rPr lang="en-GB"/>
              <a:t>Your measurements are reproducible or precise when 3 or more measuring devices of the same type give more or less the same result. If they do not, choose a different measuring device if possible or take this into account when interpreting the data.</a:t>
            </a:r>
            <a:endParaRPr/>
          </a:p>
          <a:p>
            <a:pPr indent="-254000" lvl="0" marL="342900" rtl="0" algn="l">
              <a:lnSpc>
                <a:spcPct val="100000"/>
              </a:lnSpc>
              <a:spcBef>
                <a:spcPts val="0"/>
              </a:spcBef>
              <a:spcAft>
                <a:spcPts val="0"/>
              </a:spcAft>
              <a:buSzPts val="1400"/>
              <a:buChar char="•"/>
            </a:pPr>
            <a:r>
              <a:rPr b="1" lang="en-GB"/>
              <a:t>Accuracy</a:t>
            </a:r>
            <a:endParaRPr b="1"/>
          </a:p>
          <a:p>
            <a:pPr indent="-254000" lvl="1" marL="685800" rtl="0" algn="l">
              <a:lnSpc>
                <a:spcPct val="100000"/>
              </a:lnSpc>
              <a:spcBef>
                <a:spcPts val="0"/>
              </a:spcBef>
              <a:spcAft>
                <a:spcPts val="0"/>
              </a:spcAft>
              <a:buSzPts val="1400"/>
              <a:buChar char="•"/>
            </a:pPr>
            <a:r>
              <a:rPr lang="en-GB"/>
              <a:t>Your measurements are accurate, when they are comparable with official measurements. If you systematically measure higher or lower, you can still use your measurements if you rescale them to the ‘correct’ values. This process is called calibration.</a:t>
            </a:r>
            <a:endParaRPr/>
          </a:p>
          <a:p>
            <a:pPr indent="-254000" lvl="0" marL="342900" rtl="0" algn="l">
              <a:lnSpc>
                <a:spcPct val="100000"/>
              </a:lnSpc>
              <a:spcBef>
                <a:spcPts val="0"/>
              </a:spcBef>
              <a:spcAft>
                <a:spcPts val="0"/>
              </a:spcAft>
              <a:buSzPts val="1400"/>
              <a:buChar char="•"/>
            </a:pPr>
            <a:r>
              <a:rPr b="1" lang="en-GB"/>
              <a:t>Variability</a:t>
            </a:r>
            <a:endParaRPr b="1"/>
          </a:p>
          <a:p>
            <a:pPr indent="-254000" lvl="1" marL="685800" rtl="0" algn="l">
              <a:lnSpc>
                <a:spcPct val="100000"/>
              </a:lnSpc>
              <a:spcBef>
                <a:spcPts val="0"/>
              </a:spcBef>
              <a:spcAft>
                <a:spcPts val="0"/>
              </a:spcAft>
              <a:buSzPts val="1400"/>
              <a:buChar char="•"/>
            </a:pPr>
            <a:r>
              <a:rPr lang="en-GB"/>
              <a:t>Choose the correct time interval.</a:t>
            </a:r>
            <a:endParaRPr/>
          </a:p>
          <a:p>
            <a:pPr indent="-254000" lvl="2" marL="1028700" rtl="0" algn="l">
              <a:lnSpc>
                <a:spcPct val="100000"/>
              </a:lnSpc>
              <a:spcBef>
                <a:spcPts val="0"/>
              </a:spcBef>
              <a:spcAft>
                <a:spcPts val="0"/>
              </a:spcAft>
              <a:buSzPts val="1400"/>
              <a:buChar char="•"/>
            </a:pPr>
            <a:r>
              <a:rPr lang="en-GB"/>
              <a:t>Short time interval gives more information, but also</a:t>
            </a:r>
            <a:br>
              <a:rPr lang="en-GB"/>
            </a:br>
            <a:r>
              <a:rPr lang="en-GB"/>
              <a:t>more ‘noise’ </a:t>
            </a:r>
            <a:endParaRPr/>
          </a:p>
          <a:p>
            <a:pPr indent="-254000" lvl="2" marL="1028700" rtl="0" algn="l">
              <a:lnSpc>
                <a:spcPct val="100000"/>
              </a:lnSpc>
              <a:spcBef>
                <a:spcPts val="0"/>
              </a:spcBef>
              <a:spcAft>
                <a:spcPts val="0"/>
              </a:spcAft>
              <a:buSzPts val="1400"/>
              <a:buChar char="•"/>
            </a:pPr>
            <a:r>
              <a:rPr lang="en-GB"/>
              <a:t>Check in advance how much your data varies and </a:t>
            </a:r>
            <a:br>
              <a:rPr lang="en-GB"/>
            </a:br>
            <a:r>
              <a:rPr lang="en-GB"/>
              <a:t>determine the ideal time interval</a:t>
            </a:r>
            <a:endParaRPr/>
          </a:p>
        </p:txBody>
      </p:sp>
      <p:sp>
        <p:nvSpPr>
          <p:cNvPr id="1462" name="Google Shape;1462;p159"/>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63" name="Google Shape;1463;p159"/>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64" name="Google Shape;1464;p15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65" name="Google Shape;1465;p159"/>
          <p:cNvPicPr preferRelativeResize="0"/>
          <p:nvPr/>
        </p:nvPicPr>
        <p:blipFill>
          <a:blip r:embed="rId3">
            <a:alphaModFix/>
          </a:blip>
          <a:stretch>
            <a:fillRect/>
          </a:stretch>
        </p:blipFill>
        <p:spPr>
          <a:xfrm>
            <a:off x="5562692" y="3294767"/>
            <a:ext cx="3305138" cy="11320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160"/>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Experiment</a:t>
            </a:r>
            <a:endParaRPr/>
          </a:p>
        </p:txBody>
      </p:sp>
      <p:sp>
        <p:nvSpPr>
          <p:cNvPr id="1471" name="Google Shape;1471;p160"/>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b="1" lang="en-GB"/>
              <a:t>Data analysis &amp; interpretation</a:t>
            </a:r>
            <a:endParaRPr b="1"/>
          </a:p>
          <a:p>
            <a:pPr indent="-254000" lvl="0" marL="342900" rtl="0" algn="l">
              <a:lnSpc>
                <a:spcPct val="100000"/>
              </a:lnSpc>
              <a:spcBef>
                <a:spcPts val="0"/>
              </a:spcBef>
              <a:spcAft>
                <a:spcPts val="0"/>
              </a:spcAft>
              <a:buSzPts val="1400"/>
              <a:buChar char="•"/>
            </a:pPr>
            <a:r>
              <a:rPr lang="en-GB"/>
              <a:t>Visualize your data</a:t>
            </a:r>
            <a:endParaRPr/>
          </a:p>
          <a:p>
            <a:pPr indent="-254000" lvl="1" marL="685800" rtl="0" algn="l">
              <a:lnSpc>
                <a:spcPct val="100000"/>
              </a:lnSpc>
              <a:spcBef>
                <a:spcPts val="0"/>
              </a:spcBef>
              <a:spcAft>
                <a:spcPts val="0"/>
              </a:spcAft>
              <a:buSzPts val="1400"/>
              <a:buChar char="•"/>
            </a:pPr>
            <a:r>
              <a:rPr lang="en-GB"/>
              <a:t>Helps with data interpretation</a:t>
            </a:r>
            <a:endParaRPr/>
          </a:p>
          <a:p>
            <a:pPr indent="-254000" lvl="1" marL="685800" rtl="0" algn="l">
              <a:lnSpc>
                <a:spcPct val="100000"/>
              </a:lnSpc>
              <a:spcBef>
                <a:spcPts val="0"/>
              </a:spcBef>
              <a:spcAft>
                <a:spcPts val="0"/>
              </a:spcAft>
              <a:buSzPts val="1400"/>
              <a:buChar char="•"/>
            </a:pPr>
            <a:r>
              <a:rPr lang="en-GB"/>
              <a:t>Clear and easy way to share your data</a:t>
            </a:r>
            <a:endParaRPr/>
          </a:p>
          <a:p>
            <a:pPr indent="-254000" lvl="0" marL="342900" rtl="0" algn="l">
              <a:lnSpc>
                <a:spcPct val="100000"/>
              </a:lnSpc>
              <a:spcBef>
                <a:spcPts val="0"/>
              </a:spcBef>
              <a:spcAft>
                <a:spcPts val="0"/>
              </a:spcAft>
              <a:buSzPts val="1400"/>
              <a:buChar char="•"/>
            </a:pPr>
            <a:r>
              <a:rPr lang="en-GB"/>
              <a:t>Analyse your data</a:t>
            </a:r>
            <a:endParaRPr/>
          </a:p>
          <a:p>
            <a:pPr indent="-254000" lvl="1" marL="685800" rtl="0" algn="l">
              <a:lnSpc>
                <a:spcPct val="100000"/>
              </a:lnSpc>
              <a:spcBef>
                <a:spcPts val="0"/>
              </a:spcBef>
              <a:spcAft>
                <a:spcPts val="0"/>
              </a:spcAft>
              <a:buSzPts val="1400"/>
              <a:buChar char="•"/>
            </a:pPr>
            <a:r>
              <a:rPr lang="en-GB"/>
              <a:t>Compare with official measurement data (reference stations)</a:t>
            </a:r>
            <a:endParaRPr/>
          </a:p>
          <a:p>
            <a:pPr indent="-254000" lvl="1" marL="685800" rtl="0" algn="l">
              <a:lnSpc>
                <a:spcPct val="100000"/>
              </a:lnSpc>
              <a:spcBef>
                <a:spcPts val="0"/>
              </a:spcBef>
              <a:spcAft>
                <a:spcPts val="0"/>
              </a:spcAft>
              <a:buSzPts val="1400"/>
              <a:buChar char="•"/>
            </a:pPr>
            <a:r>
              <a:rPr lang="en-GB"/>
              <a:t>Check for outliers (your logbook can help to understand them)</a:t>
            </a:r>
            <a:endParaRPr/>
          </a:p>
          <a:p>
            <a:pPr indent="-254000" lvl="1" marL="685800" rtl="0" algn="l">
              <a:lnSpc>
                <a:spcPct val="100000"/>
              </a:lnSpc>
              <a:spcBef>
                <a:spcPts val="0"/>
              </a:spcBef>
              <a:spcAft>
                <a:spcPts val="0"/>
              </a:spcAft>
              <a:buSzPts val="1400"/>
              <a:buChar char="•"/>
            </a:pPr>
            <a:r>
              <a:rPr lang="en-GB"/>
              <a:t>R is great software for data analysis </a:t>
            </a:r>
            <a:br>
              <a:rPr lang="en-GB"/>
            </a:br>
            <a:r>
              <a:rPr lang="en-GB"/>
              <a:t>(certainly the OpenAIR module)</a:t>
            </a:r>
            <a:endParaRPr/>
          </a:p>
          <a:p>
            <a:pPr indent="-254000" lvl="0" marL="342900" rtl="0" algn="l">
              <a:lnSpc>
                <a:spcPct val="100000"/>
              </a:lnSpc>
              <a:spcBef>
                <a:spcPts val="0"/>
              </a:spcBef>
              <a:spcAft>
                <a:spcPts val="0"/>
              </a:spcAft>
              <a:buSzPts val="1400"/>
              <a:buChar char="•"/>
            </a:pPr>
            <a:r>
              <a:rPr lang="en-GB"/>
              <a:t>Interpret your data</a:t>
            </a:r>
            <a:endParaRPr/>
          </a:p>
          <a:p>
            <a:pPr indent="-254000" lvl="1" marL="685800" rtl="0" algn="l">
              <a:lnSpc>
                <a:spcPct val="100000"/>
              </a:lnSpc>
              <a:spcBef>
                <a:spcPts val="0"/>
              </a:spcBef>
              <a:spcAft>
                <a:spcPts val="0"/>
              </a:spcAft>
              <a:buSzPts val="1400"/>
              <a:buChar char="•"/>
            </a:pPr>
            <a:r>
              <a:rPr lang="en-GB"/>
              <a:t>Discuss the results with fellow researchers</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GB"/>
              <a:t>Was your research question answered? </a:t>
            </a:r>
            <a:endParaRPr b="1"/>
          </a:p>
        </p:txBody>
      </p:sp>
      <p:sp>
        <p:nvSpPr>
          <p:cNvPr id="1472" name="Google Shape;1472;p160"/>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73" name="Google Shape;1473;p160"/>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74" name="Google Shape;1474;p16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75" name="Google Shape;1475;p160"/>
          <p:cNvPicPr preferRelativeResize="0"/>
          <p:nvPr/>
        </p:nvPicPr>
        <p:blipFill>
          <a:blip r:embed="rId3">
            <a:alphaModFix/>
          </a:blip>
          <a:stretch>
            <a:fillRect/>
          </a:stretch>
        </p:blipFill>
        <p:spPr>
          <a:xfrm>
            <a:off x="6746239" y="1893281"/>
            <a:ext cx="2301029" cy="1636368"/>
          </a:xfrm>
          <a:prstGeom prst="rect">
            <a:avLst/>
          </a:prstGeom>
          <a:noFill/>
          <a:ln>
            <a:noFill/>
          </a:ln>
        </p:spPr>
      </p:pic>
      <p:pic>
        <p:nvPicPr>
          <p:cNvPr id="1476" name="Google Shape;1476;p160"/>
          <p:cNvPicPr preferRelativeResize="0"/>
          <p:nvPr/>
        </p:nvPicPr>
        <p:blipFill>
          <a:blip r:embed="rId4">
            <a:alphaModFix/>
          </a:blip>
          <a:stretch>
            <a:fillRect/>
          </a:stretch>
        </p:blipFill>
        <p:spPr>
          <a:xfrm>
            <a:off x="6746231" y="3603680"/>
            <a:ext cx="2301038" cy="1294337"/>
          </a:xfrm>
          <a:prstGeom prst="rect">
            <a:avLst/>
          </a:prstGeom>
          <a:noFill/>
          <a:ln>
            <a:noFill/>
          </a:ln>
        </p:spPr>
      </p:pic>
      <p:pic>
        <p:nvPicPr>
          <p:cNvPr id="1477" name="Google Shape;1477;p160"/>
          <p:cNvPicPr preferRelativeResize="0"/>
          <p:nvPr/>
        </p:nvPicPr>
        <p:blipFill>
          <a:blip r:embed="rId5">
            <a:alphaModFix/>
          </a:blip>
          <a:stretch>
            <a:fillRect/>
          </a:stretch>
        </p:blipFill>
        <p:spPr>
          <a:xfrm>
            <a:off x="6746231" y="725588"/>
            <a:ext cx="2301036" cy="107860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